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62" r:id="rId4"/>
    <p:sldId id="258" r:id="rId5"/>
    <p:sldId id="259" r:id="rId6"/>
    <p:sldId id="260" r:id="rId7"/>
    <p:sldId id="261" r:id="rId8"/>
    <p:sldId id="263" r:id="rId9"/>
    <p:sldId id="264" r:id="rId10"/>
    <p:sldId id="266" r:id="rId11"/>
    <p:sldId id="267" r:id="rId12"/>
    <p:sldId id="268" r:id="rId13"/>
    <p:sldId id="269" r:id="rId14"/>
    <p:sldId id="270"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50"/>
    <p:restoredTop sz="94707"/>
  </p:normalViewPr>
  <p:slideViewPr>
    <p:cSldViewPr snapToGrid="0" snapToObjects="1">
      <p:cViewPr varScale="1">
        <p:scale>
          <a:sx n="108" d="100"/>
          <a:sy n="108" d="100"/>
        </p:scale>
        <p:origin x="672"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_rels/drawing1.xml.rels><?xml version="1.0" encoding="UTF-8" standalone="yes"?>
<Relationships xmlns="http://schemas.openxmlformats.org/package/2006/relationships"><Relationship Id="rId1" Type="http://schemas.openxmlformats.org/officeDocument/2006/relationships/image" Target="../media/image1.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356EA40-CB14-F741-B17B-8095BE962906}" type="doc">
      <dgm:prSet loTypeId="urn:microsoft.com/office/officeart/2005/8/layout/cycle6" loCatId="" qsTypeId="urn:microsoft.com/office/officeart/2005/8/quickstyle/simple4" qsCatId="simple" csTypeId="urn:microsoft.com/office/officeart/2005/8/colors/accent1_2" csCatId="accent1" phldr="1"/>
      <dgm:spPr/>
      <dgm:t>
        <a:bodyPr/>
        <a:lstStyle/>
        <a:p>
          <a:endParaRPr lang="en-US"/>
        </a:p>
      </dgm:t>
    </dgm:pt>
    <dgm:pt modelId="{6A085CFF-51D6-BE44-AFC2-770F56190ACC}">
      <dgm:prSet phldrT="[Text]"/>
      <dgm:spPr/>
      <dgm:t>
        <a:bodyPr/>
        <a:lstStyle/>
        <a:p>
          <a:r>
            <a:rPr lang="en-US" dirty="0"/>
            <a:t>Assessment of Talent</a:t>
          </a:r>
        </a:p>
      </dgm:t>
    </dgm:pt>
    <dgm:pt modelId="{2CF380F2-90A0-DB43-A070-E47058B276B5}" type="parTrans" cxnId="{E12C28AA-BEDE-0847-841F-3E9E6EFEA125}">
      <dgm:prSet/>
      <dgm:spPr/>
      <dgm:t>
        <a:bodyPr/>
        <a:lstStyle/>
        <a:p>
          <a:endParaRPr lang="en-US"/>
        </a:p>
      </dgm:t>
    </dgm:pt>
    <dgm:pt modelId="{5582270E-8736-7F40-AD09-F923DF2FF69A}" type="sibTrans" cxnId="{E12C28AA-BEDE-0847-841F-3E9E6EFEA125}">
      <dgm:prSet/>
      <dgm:spPr/>
      <dgm:t>
        <a:bodyPr/>
        <a:lstStyle/>
        <a:p>
          <a:endParaRPr lang="en-US"/>
        </a:p>
      </dgm:t>
    </dgm:pt>
    <dgm:pt modelId="{05DC05E8-8F6A-E343-A4F7-C9A04A60C023}">
      <dgm:prSet phldrT="[Text]"/>
      <dgm:spPr/>
      <dgm:t>
        <a:bodyPr/>
        <a:lstStyle/>
        <a:p>
          <a:r>
            <a:rPr lang="en-US" dirty="0"/>
            <a:t>Generation of Development Plans</a:t>
          </a:r>
        </a:p>
      </dgm:t>
    </dgm:pt>
    <dgm:pt modelId="{8DE6DB10-D2EB-9543-A5F0-841471420B36}" type="parTrans" cxnId="{5292B342-8C1F-9E48-85D7-D8ACFC76AF40}">
      <dgm:prSet/>
      <dgm:spPr/>
      <dgm:t>
        <a:bodyPr/>
        <a:lstStyle/>
        <a:p>
          <a:endParaRPr lang="en-US"/>
        </a:p>
      </dgm:t>
    </dgm:pt>
    <dgm:pt modelId="{1EEB0360-5539-5644-87DF-C04CBBF72C14}" type="sibTrans" cxnId="{5292B342-8C1F-9E48-85D7-D8ACFC76AF40}">
      <dgm:prSet/>
      <dgm:spPr/>
      <dgm:t>
        <a:bodyPr/>
        <a:lstStyle/>
        <a:p>
          <a:endParaRPr lang="en-US"/>
        </a:p>
      </dgm:t>
    </dgm:pt>
    <dgm:pt modelId="{712040D5-35B0-C944-8A43-A129A8CAE071}">
      <dgm:prSet phldrT="[Text]"/>
      <dgm:spPr/>
      <dgm:t>
        <a:bodyPr/>
        <a:lstStyle/>
        <a:p>
          <a:r>
            <a:rPr lang="en-US" dirty="0"/>
            <a:t>Performance Reviews</a:t>
          </a:r>
        </a:p>
      </dgm:t>
    </dgm:pt>
    <dgm:pt modelId="{F14FC9FC-1DF7-4947-9120-7B1B01A6C5B6}" type="parTrans" cxnId="{D50053F0-652F-AB40-B34F-44E3E3A45165}">
      <dgm:prSet/>
      <dgm:spPr/>
      <dgm:t>
        <a:bodyPr/>
        <a:lstStyle/>
        <a:p>
          <a:endParaRPr lang="en-US"/>
        </a:p>
      </dgm:t>
    </dgm:pt>
    <dgm:pt modelId="{BB24921A-ABF4-3544-B0EE-6ABC51AD5C84}" type="sibTrans" cxnId="{D50053F0-652F-AB40-B34F-44E3E3A45165}">
      <dgm:prSet/>
      <dgm:spPr/>
      <dgm:t>
        <a:bodyPr/>
        <a:lstStyle/>
        <a:p>
          <a:endParaRPr lang="en-US"/>
        </a:p>
      </dgm:t>
    </dgm:pt>
    <dgm:pt modelId="{B88EA21A-8D57-2943-9CBF-AADA462802BD}">
      <dgm:prSet phldrT="[Text]"/>
      <dgm:spPr/>
      <dgm:t>
        <a:bodyPr/>
        <a:lstStyle/>
        <a:p>
          <a:r>
            <a:rPr lang="en-US" dirty="0"/>
            <a:t>Identification of Key Talent</a:t>
          </a:r>
        </a:p>
      </dgm:t>
    </dgm:pt>
    <dgm:pt modelId="{1A5B5C2C-0A25-504C-927F-FF4111BC0106}" type="parTrans" cxnId="{58C3C041-D358-8841-A03B-87F42C12A4F7}">
      <dgm:prSet/>
      <dgm:spPr/>
      <dgm:t>
        <a:bodyPr/>
        <a:lstStyle/>
        <a:p>
          <a:endParaRPr lang="en-US"/>
        </a:p>
      </dgm:t>
    </dgm:pt>
    <dgm:pt modelId="{6EE78A14-EFB9-1849-8D72-713AEF2E1709}" type="sibTrans" cxnId="{58C3C041-D358-8841-A03B-87F42C12A4F7}">
      <dgm:prSet/>
      <dgm:spPr/>
      <dgm:t>
        <a:bodyPr/>
        <a:lstStyle/>
        <a:p>
          <a:endParaRPr lang="en-US"/>
        </a:p>
      </dgm:t>
    </dgm:pt>
    <dgm:pt modelId="{8F6EF26A-10A4-0547-8596-11F8139FC7D7}">
      <dgm:prSet phldrT="[Text]"/>
      <dgm:spPr/>
      <dgm:t>
        <a:bodyPr/>
        <a:lstStyle/>
        <a:p>
          <a:r>
            <a:rPr lang="en-US" dirty="0"/>
            <a:t>Identification of Successors for Key Positions</a:t>
          </a:r>
        </a:p>
      </dgm:t>
    </dgm:pt>
    <dgm:pt modelId="{75E2C27C-D303-CB44-A8CD-E1A8F88484B2}" type="parTrans" cxnId="{E9AF7204-6A68-DA4E-8A62-C174205F87A6}">
      <dgm:prSet/>
      <dgm:spPr/>
      <dgm:t>
        <a:bodyPr/>
        <a:lstStyle/>
        <a:p>
          <a:endParaRPr lang="en-US"/>
        </a:p>
      </dgm:t>
    </dgm:pt>
    <dgm:pt modelId="{A1621535-8514-A24C-9884-86F764A55B06}" type="sibTrans" cxnId="{E9AF7204-6A68-DA4E-8A62-C174205F87A6}">
      <dgm:prSet/>
      <dgm:spPr/>
      <dgm:t>
        <a:bodyPr/>
        <a:lstStyle/>
        <a:p>
          <a:endParaRPr lang="en-US"/>
        </a:p>
      </dgm:t>
    </dgm:pt>
    <dgm:pt modelId="{E9E99BFD-D65F-8044-B010-76997A95083B}">
      <dgm:prSet phldrT="[Text]"/>
      <dgm:spPr/>
      <dgm:t>
        <a:bodyPr/>
        <a:lstStyle/>
        <a:p>
          <a:r>
            <a:rPr lang="en-US" dirty="0"/>
            <a:t>Development &amp; Monitoring</a:t>
          </a:r>
        </a:p>
      </dgm:t>
    </dgm:pt>
    <dgm:pt modelId="{13CF4FFF-E9D9-D946-A51E-93BB588995BB}" type="parTrans" cxnId="{2DFF7CAD-CCE3-7948-B4B4-D292E8EBE595}">
      <dgm:prSet/>
      <dgm:spPr/>
      <dgm:t>
        <a:bodyPr/>
        <a:lstStyle/>
        <a:p>
          <a:endParaRPr lang="en-US"/>
        </a:p>
      </dgm:t>
    </dgm:pt>
    <dgm:pt modelId="{10B9A734-756E-A549-88A6-E7282CF1BAC4}" type="sibTrans" cxnId="{2DFF7CAD-CCE3-7948-B4B4-D292E8EBE595}">
      <dgm:prSet/>
      <dgm:spPr/>
      <dgm:t>
        <a:bodyPr/>
        <a:lstStyle/>
        <a:p>
          <a:endParaRPr lang="en-US"/>
        </a:p>
      </dgm:t>
    </dgm:pt>
    <dgm:pt modelId="{FF4FD299-520D-3749-82B5-74F8CB9FFBDE}" type="pres">
      <dgm:prSet presAssocID="{B356EA40-CB14-F741-B17B-8095BE962906}" presName="cycle" presStyleCnt="0">
        <dgm:presLayoutVars>
          <dgm:dir/>
          <dgm:resizeHandles val="exact"/>
        </dgm:presLayoutVars>
      </dgm:prSet>
      <dgm:spPr/>
    </dgm:pt>
    <dgm:pt modelId="{213A71F0-3833-EB4E-A96F-83E5E8E88EFC}" type="pres">
      <dgm:prSet presAssocID="{6A085CFF-51D6-BE44-AFC2-770F56190ACC}" presName="node" presStyleLbl="node1" presStyleIdx="0" presStyleCnt="6">
        <dgm:presLayoutVars>
          <dgm:bulletEnabled val="1"/>
        </dgm:presLayoutVars>
      </dgm:prSet>
      <dgm:spPr/>
    </dgm:pt>
    <dgm:pt modelId="{F9E7C961-BA07-4A44-9B23-0BE571B81718}" type="pres">
      <dgm:prSet presAssocID="{6A085CFF-51D6-BE44-AFC2-770F56190ACC}" presName="spNode" presStyleCnt="0"/>
      <dgm:spPr/>
    </dgm:pt>
    <dgm:pt modelId="{12AE8CB1-22A0-884D-8205-CC710EA3EAEA}" type="pres">
      <dgm:prSet presAssocID="{5582270E-8736-7F40-AD09-F923DF2FF69A}" presName="sibTrans" presStyleLbl="sibTrans1D1" presStyleIdx="0" presStyleCnt="6"/>
      <dgm:spPr/>
    </dgm:pt>
    <dgm:pt modelId="{91764634-5E50-924C-87A9-90037D5CB9DB}" type="pres">
      <dgm:prSet presAssocID="{B88EA21A-8D57-2943-9CBF-AADA462802BD}" presName="node" presStyleLbl="node1" presStyleIdx="1" presStyleCnt="6">
        <dgm:presLayoutVars>
          <dgm:bulletEnabled val="1"/>
        </dgm:presLayoutVars>
      </dgm:prSet>
      <dgm:spPr/>
    </dgm:pt>
    <dgm:pt modelId="{39826FAC-116D-DB40-B088-8EDB7D738AC6}" type="pres">
      <dgm:prSet presAssocID="{B88EA21A-8D57-2943-9CBF-AADA462802BD}" presName="spNode" presStyleCnt="0"/>
      <dgm:spPr/>
    </dgm:pt>
    <dgm:pt modelId="{3585E141-A33B-9A4C-B43C-BFF3F83ECCCE}" type="pres">
      <dgm:prSet presAssocID="{6EE78A14-EFB9-1849-8D72-713AEF2E1709}" presName="sibTrans" presStyleLbl="sibTrans1D1" presStyleIdx="1" presStyleCnt="6"/>
      <dgm:spPr/>
    </dgm:pt>
    <dgm:pt modelId="{90C112F4-8D92-B543-A8F6-0E59BE58273A}" type="pres">
      <dgm:prSet presAssocID="{8F6EF26A-10A4-0547-8596-11F8139FC7D7}" presName="node" presStyleLbl="node1" presStyleIdx="2" presStyleCnt="6">
        <dgm:presLayoutVars>
          <dgm:bulletEnabled val="1"/>
        </dgm:presLayoutVars>
      </dgm:prSet>
      <dgm:spPr/>
    </dgm:pt>
    <dgm:pt modelId="{24380092-F73D-FF49-8F72-C0E4717C2E88}" type="pres">
      <dgm:prSet presAssocID="{8F6EF26A-10A4-0547-8596-11F8139FC7D7}" presName="spNode" presStyleCnt="0"/>
      <dgm:spPr/>
    </dgm:pt>
    <dgm:pt modelId="{687E19D7-FA0F-3C4E-B503-22ADD2EB8559}" type="pres">
      <dgm:prSet presAssocID="{A1621535-8514-A24C-9884-86F764A55B06}" presName="sibTrans" presStyleLbl="sibTrans1D1" presStyleIdx="2" presStyleCnt="6"/>
      <dgm:spPr/>
    </dgm:pt>
    <dgm:pt modelId="{5E39EB46-3D0C-7C4F-A2D7-D1058AFFD7E3}" type="pres">
      <dgm:prSet presAssocID="{05DC05E8-8F6A-E343-A4F7-C9A04A60C023}" presName="node" presStyleLbl="node1" presStyleIdx="3" presStyleCnt="6">
        <dgm:presLayoutVars>
          <dgm:bulletEnabled val="1"/>
        </dgm:presLayoutVars>
      </dgm:prSet>
      <dgm:spPr/>
    </dgm:pt>
    <dgm:pt modelId="{81E1B76B-7DE6-5748-B626-6EFAEFCF0980}" type="pres">
      <dgm:prSet presAssocID="{05DC05E8-8F6A-E343-A4F7-C9A04A60C023}" presName="spNode" presStyleCnt="0"/>
      <dgm:spPr/>
    </dgm:pt>
    <dgm:pt modelId="{3E453E2E-8E48-3448-BD5F-4E989D414E98}" type="pres">
      <dgm:prSet presAssocID="{1EEB0360-5539-5644-87DF-C04CBBF72C14}" presName="sibTrans" presStyleLbl="sibTrans1D1" presStyleIdx="3" presStyleCnt="6"/>
      <dgm:spPr/>
    </dgm:pt>
    <dgm:pt modelId="{2539D9FC-764F-9046-BD6E-E77361F85B7B}" type="pres">
      <dgm:prSet presAssocID="{E9E99BFD-D65F-8044-B010-76997A95083B}" presName="node" presStyleLbl="node1" presStyleIdx="4" presStyleCnt="6">
        <dgm:presLayoutVars>
          <dgm:bulletEnabled val="1"/>
        </dgm:presLayoutVars>
      </dgm:prSet>
      <dgm:spPr/>
    </dgm:pt>
    <dgm:pt modelId="{1A915E2E-FBB5-FA4A-AF6D-25F292DFC954}" type="pres">
      <dgm:prSet presAssocID="{E9E99BFD-D65F-8044-B010-76997A95083B}" presName="spNode" presStyleCnt="0"/>
      <dgm:spPr/>
    </dgm:pt>
    <dgm:pt modelId="{54184566-F53E-A248-B613-49FE144E3765}" type="pres">
      <dgm:prSet presAssocID="{10B9A734-756E-A549-88A6-E7282CF1BAC4}" presName="sibTrans" presStyleLbl="sibTrans1D1" presStyleIdx="4" presStyleCnt="6"/>
      <dgm:spPr/>
    </dgm:pt>
    <dgm:pt modelId="{BD487CE3-43A7-A343-8DBC-00278BF1A8A9}" type="pres">
      <dgm:prSet presAssocID="{712040D5-35B0-C944-8A43-A129A8CAE071}" presName="node" presStyleLbl="node1" presStyleIdx="5" presStyleCnt="6">
        <dgm:presLayoutVars>
          <dgm:bulletEnabled val="1"/>
        </dgm:presLayoutVars>
      </dgm:prSet>
      <dgm:spPr/>
    </dgm:pt>
    <dgm:pt modelId="{BDF95883-B13A-A740-813E-E8B9004AF76A}" type="pres">
      <dgm:prSet presAssocID="{712040D5-35B0-C944-8A43-A129A8CAE071}" presName="spNode" presStyleCnt="0"/>
      <dgm:spPr/>
    </dgm:pt>
    <dgm:pt modelId="{C53C2BF7-F3FC-D244-BE59-E638D5CC08C6}" type="pres">
      <dgm:prSet presAssocID="{BB24921A-ABF4-3544-B0EE-6ABC51AD5C84}" presName="sibTrans" presStyleLbl="sibTrans1D1" presStyleIdx="5" presStyleCnt="6"/>
      <dgm:spPr/>
    </dgm:pt>
  </dgm:ptLst>
  <dgm:cxnLst>
    <dgm:cxn modelId="{E9AF7204-6A68-DA4E-8A62-C174205F87A6}" srcId="{B356EA40-CB14-F741-B17B-8095BE962906}" destId="{8F6EF26A-10A4-0547-8596-11F8139FC7D7}" srcOrd="2" destOrd="0" parTransId="{75E2C27C-D303-CB44-A8CD-E1A8F88484B2}" sibTransId="{A1621535-8514-A24C-9884-86F764A55B06}"/>
    <dgm:cxn modelId="{C6511E2E-5EF3-FD4A-978A-ACACE580EEA7}" type="presOf" srcId="{BB24921A-ABF4-3544-B0EE-6ABC51AD5C84}" destId="{C53C2BF7-F3FC-D244-BE59-E638D5CC08C6}" srcOrd="0" destOrd="0" presId="urn:microsoft.com/office/officeart/2005/8/layout/cycle6"/>
    <dgm:cxn modelId="{24AB6634-7CE1-B94D-885A-69967621C1E9}" type="presOf" srcId="{5582270E-8736-7F40-AD09-F923DF2FF69A}" destId="{12AE8CB1-22A0-884D-8205-CC710EA3EAEA}" srcOrd="0" destOrd="0" presId="urn:microsoft.com/office/officeart/2005/8/layout/cycle6"/>
    <dgm:cxn modelId="{58C3C041-D358-8841-A03B-87F42C12A4F7}" srcId="{B356EA40-CB14-F741-B17B-8095BE962906}" destId="{B88EA21A-8D57-2943-9CBF-AADA462802BD}" srcOrd="1" destOrd="0" parTransId="{1A5B5C2C-0A25-504C-927F-FF4111BC0106}" sibTransId="{6EE78A14-EFB9-1849-8D72-713AEF2E1709}"/>
    <dgm:cxn modelId="{5292B342-8C1F-9E48-85D7-D8ACFC76AF40}" srcId="{B356EA40-CB14-F741-B17B-8095BE962906}" destId="{05DC05E8-8F6A-E343-A4F7-C9A04A60C023}" srcOrd="3" destOrd="0" parTransId="{8DE6DB10-D2EB-9543-A5F0-841471420B36}" sibTransId="{1EEB0360-5539-5644-87DF-C04CBBF72C14}"/>
    <dgm:cxn modelId="{53E1106A-D4AB-734D-9DB2-95A54019B73B}" type="presOf" srcId="{10B9A734-756E-A549-88A6-E7282CF1BAC4}" destId="{54184566-F53E-A248-B613-49FE144E3765}" srcOrd="0" destOrd="0" presId="urn:microsoft.com/office/officeart/2005/8/layout/cycle6"/>
    <dgm:cxn modelId="{3569904C-E3F1-6149-959A-8466A75D368C}" type="presOf" srcId="{B88EA21A-8D57-2943-9CBF-AADA462802BD}" destId="{91764634-5E50-924C-87A9-90037D5CB9DB}" srcOrd="0" destOrd="0" presId="urn:microsoft.com/office/officeart/2005/8/layout/cycle6"/>
    <dgm:cxn modelId="{09E8D751-E581-0A4F-B7B6-F9CE746E0048}" type="presOf" srcId="{712040D5-35B0-C944-8A43-A129A8CAE071}" destId="{BD487CE3-43A7-A343-8DBC-00278BF1A8A9}" srcOrd="0" destOrd="0" presId="urn:microsoft.com/office/officeart/2005/8/layout/cycle6"/>
    <dgm:cxn modelId="{E4BA797B-428F-5244-9C9A-6B3379E219C6}" type="presOf" srcId="{1EEB0360-5539-5644-87DF-C04CBBF72C14}" destId="{3E453E2E-8E48-3448-BD5F-4E989D414E98}" srcOrd="0" destOrd="0" presId="urn:microsoft.com/office/officeart/2005/8/layout/cycle6"/>
    <dgm:cxn modelId="{7D019885-79C9-AA49-91B1-4A9514BA0876}" type="presOf" srcId="{6A085CFF-51D6-BE44-AFC2-770F56190ACC}" destId="{213A71F0-3833-EB4E-A96F-83E5E8E88EFC}" srcOrd="0" destOrd="0" presId="urn:microsoft.com/office/officeart/2005/8/layout/cycle6"/>
    <dgm:cxn modelId="{D6A85C9A-143D-3B43-9925-D062E9DD43C9}" type="presOf" srcId="{E9E99BFD-D65F-8044-B010-76997A95083B}" destId="{2539D9FC-764F-9046-BD6E-E77361F85B7B}" srcOrd="0" destOrd="0" presId="urn:microsoft.com/office/officeart/2005/8/layout/cycle6"/>
    <dgm:cxn modelId="{5A04F5A6-6F0E-AD4B-8982-A9B7A23BF47E}" type="presOf" srcId="{8F6EF26A-10A4-0547-8596-11F8139FC7D7}" destId="{90C112F4-8D92-B543-A8F6-0E59BE58273A}" srcOrd="0" destOrd="0" presId="urn:microsoft.com/office/officeart/2005/8/layout/cycle6"/>
    <dgm:cxn modelId="{E12C28AA-BEDE-0847-841F-3E9E6EFEA125}" srcId="{B356EA40-CB14-F741-B17B-8095BE962906}" destId="{6A085CFF-51D6-BE44-AFC2-770F56190ACC}" srcOrd="0" destOrd="0" parTransId="{2CF380F2-90A0-DB43-A070-E47058B276B5}" sibTransId="{5582270E-8736-7F40-AD09-F923DF2FF69A}"/>
    <dgm:cxn modelId="{2DFF7CAD-CCE3-7948-B4B4-D292E8EBE595}" srcId="{B356EA40-CB14-F741-B17B-8095BE962906}" destId="{E9E99BFD-D65F-8044-B010-76997A95083B}" srcOrd="4" destOrd="0" parTransId="{13CF4FFF-E9D9-D946-A51E-93BB588995BB}" sibTransId="{10B9A734-756E-A549-88A6-E7282CF1BAC4}"/>
    <dgm:cxn modelId="{1ACE43B2-CD3A-E34A-8173-F0F6F61DC510}" type="presOf" srcId="{05DC05E8-8F6A-E343-A4F7-C9A04A60C023}" destId="{5E39EB46-3D0C-7C4F-A2D7-D1058AFFD7E3}" srcOrd="0" destOrd="0" presId="urn:microsoft.com/office/officeart/2005/8/layout/cycle6"/>
    <dgm:cxn modelId="{1080F2E7-065D-FE44-B7A5-02DF1A0829C0}" type="presOf" srcId="{A1621535-8514-A24C-9884-86F764A55B06}" destId="{687E19D7-FA0F-3C4E-B503-22ADD2EB8559}" srcOrd="0" destOrd="0" presId="urn:microsoft.com/office/officeart/2005/8/layout/cycle6"/>
    <dgm:cxn modelId="{D55C2EF0-97E2-8A4A-ADED-D96286B22CDD}" type="presOf" srcId="{6EE78A14-EFB9-1849-8D72-713AEF2E1709}" destId="{3585E141-A33B-9A4C-B43C-BFF3F83ECCCE}" srcOrd="0" destOrd="0" presId="urn:microsoft.com/office/officeart/2005/8/layout/cycle6"/>
    <dgm:cxn modelId="{D50053F0-652F-AB40-B34F-44E3E3A45165}" srcId="{B356EA40-CB14-F741-B17B-8095BE962906}" destId="{712040D5-35B0-C944-8A43-A129A8CAE071}" srcOrd="5" destOrd="0" parTransId="{F14FC9FC-1DF7-4947-9120-7B1B01A6C5B6}" sibTransId="{BB24921A-ABF4-3544-B0EE-6ABC51AD5C84}"/>
    <dgm:cxn modelId="{D01C75F8-56E0-F442-8E7E-D821889C6200}" type="presOf" srcId="{B356EA40-CB14-F741-B17B-8095BE962906}" destId="{FF4FD299-520D-3749-82B5-74F8CB9FFBDE}" srcOrd="0" destOrd="0" presId="urn:microsoft.com/office/officeart/2005/8/layout/cycle6"/>
    <dgm:cxn modelId="{B1DC4D6A-8BD9-E74E-A53E-F40ACDC9FF10}" type="presParOf" srcId="{FF4FD299-520D-3749-82B5-74F8CB9FFBDE}" destId="{213A71F0-3833-EB4E-A96F-83E5E8E88EFC}" srcOrd="0" destOrd="0" presId="urn:microsoft.com/office/officeart/2005/8/layout/cycle6"/>
    <dgm:cxn modelId="{FE9BA41A-E1A4-AA4A-927E-754A2431EA6F}" type="presParOf" srcId="{FF4FD299-520D-3749-82B5-74F8CB9FFBDE}" destId="{F9E7C961-BA07-4A44-9B23-0BE571B81718}" srcOrd="1" destOrd="0" presId="urn:microsoft.com/office/officeart/2005/8/layout/cycle6"/>
    <dgm:cxn modelId="{D59329EE-B6AE-C045-826D-49EF13ED18E8}" type="presParOf" srcId="{FF4FD299-520D-3749-82B5-74F8CB9FFBDE}" destId="{12AE8CB1-22A0-884D-8205-CC710EA3EAEA}" srcOrd="2" destOrd="0" presId="urn:microsoft.com/office/officeart/2005/8/layout/cycle6"/>
    <dgm:cxn modelId="{1056AAA0-45EF-1D4E-8C04-6290F641FD83}" type="presParOf" srcId="{FF4FD299-520D-3749-82B5-74F8CB9FFBDE}" destId="{91764634-5E50-924C-87A9-90037D5CB9DB}" srcOrd="3" destOrd="0" presId="urn:microsoft.com/office/officeart/2005/8/layout/cycle6"/>
    <dgm:cxn modelId="{788AB235-CFA0-2D45-8CCC-E05A8159FD45}" type="presParOf" srcId="{FF4FD299-520D-3749-82B5-74F8CB9FFBDE}" destId="{39826FAC-116D-DB40-B088-8EDB7D738AC6}" srcOrd="4" destOrd="0" presId="urn:microsoft.com/office/officeart/2005/8/layout/cycle6"/>
    <dgm:cxn modelId="{C81972EA-735D-6A47-AA0E-27D7E4143092}" type="presParOf" srcId="{FF4FD299-520D-3749-82B5-74F8CB9FFBDE}" destId="{3585E141-A33B-9A4C-B43C-BFF3F83ECCCE}" srcOrd="5" destOrd="0" presId="urn:microsoft.com/office/officeart/2005/8/layout/cycle6"/>
    <dgm:cxn modelId="{D2C74429-615F-8745-ACF4-4ABCB07922CB}" type="presParOf" srcId="{FF4FD299-520D-3749-82B5-74F8CB9FFBDE}" destId="{90C112F4-8D92-B543-A8F6-0E59BE58273A}" srcOrd="6" destOrd="0" presId="urn:microsoft.com/office/officeart/2005/8/layout/cycle6"/>
    <dgm:cxn modelId="{12EB4E60-32AA-F041-868F-8AE4DFF284C6}" type="presParOf" srcId="{FF4FD299-520D-3749-82B5-74F8CB9FFBDE}" destId="{24380092-F73D-FF49-8F72-C0E4717C2E88}" srcOrd="7" destOrd="0" presId="urn:microsoft.com/office/officeart/2005/8/layout/cycle6"/>
    <dgm:cxn modelId="{E24492A9-29DC-2645-9A51-12E697B6CF64}" type="presParOf" srcId="{FF4FD299-520D-3749-82B5-74F8CB9FFBDE}" destId="{687E19D7-FA0F-3C4E-B503-22ADD2EB8559}" srcOrd="8" destOrd="0" presId="urn:microsoft.com/office/officeart/2005/8/layout/cycle6"/>
    <dgm:cxn modelId="{6F6F9168-A41D-3C41-844E-294A1EBBDAC3}" type="presParOf" srcId="{FF4FD299-520D-3749-82B5-74F8CB9FFBDE}" destId="{5E39EB46-3D0C-7C4F-A2D7-D1058AFFD7E3}" srcOrd="9" destOrd="0" presId="urn:microsoft.com/office/officeart/2005/8/layout/cycle6"/>
    <dgm:cxn modelId="{8DF0890A-7884-F743-9C2F-F3236CE58BA3}" type="presParOf" srcId="{FF4FD299-520D-3749-82B5-74F8CB9FFBDE}" destId="{81E1B76B-7DE6-5748-B626-6EFAEFCF0980}" srcOrd="10" destOrd="0" presId="urn:microsoft.com/office/officeart/2005/8/layout/cycle6"/>
    <dgm:cxn modelId="{EDBFA240-375C-3C4C-A448-7476BD1CE438}" type="presParOf" srcId="{FF4FD299-520D-3749-82B5-74F8CB9FFBDE}" destId="{3E453E2E-8E48-3448-BD5F-4E989D414E98}" srcOrd="11" destOrd="0" presId="urn:microsoft.com/office/officeart/2005/8/layout/cycle6"/>
    <dgm:cxn modelId="{32E61695-5C4E-8246-8681-F9F411EC27A9}" type="presParOf" srcId="{FF4FD299-520D-3749-82B5-74F8CB9FFBDE}" destId="{2539D9FC-764F-9046-BD6E-E77361F85B7B}" srcOrd="12" destOrd="0" presId="urn:microsoft.com/office/officeart/2005/8/layout/cycle6"/>
    <dgm:cxn modelId="{94FA37E0-24E6-5944-B466-D55546077440}" type="presParOf" srcId="{FF4FD299-520D-3749-82B5-74F8CB9FFBDE}" destId="{1A915E2E-FBB5-FA4A-AF6D-25F292DFC954}" srcOrd="13" destOrd="0" presId="urn:microsoft.com/office/officeart/2005/8/layout/cycle6"/>
    <dgm:cxn modelId="{3948F881-341B-0646-9FD5-C4D3743631B2}" type="presParOf" srcId="{FF4FD299-520D-3749-82B5-74F8CB9FFBDE}" destId="{54184566-F53E-A248-B613-49FE144E3765}" srcOrd="14" destOrd="0" presId="urn:microsoft.com/office/officeart/2005/8/layout/cycle6"/>
    <dgm:cxn modelId="{AD0132C6-8C28-CF4B-81C2-CCCE6591985E}" type="presParOf" srcId="{FF4FD299-520D-3749-82B5-74F8CB9FFBDE}" destId="{BD487CE3-43A7-A343-8DBC-00278BF1A8A9}" srcOrd="15" destOrd="0" presId="urn:microsoft.com/office/officeart/2005/8/layout/cycle6"/>
    <dgm:cxn modelId="{B023D620-9AC8-B540-90DA-DE90D33FCF1A}" type="presParOf" srcId="{FF4FD299-520D-3749-82B5-74F8CB9FFBDE}" destId="{BDF95883-B13A-A740-813E-E8B9004AF76A}" srcOrd="16" destOrd="0" presId="urn:microsoft.com/office/officeart/2005/8/layout/cycle6"/>
    <dgm:cxn modelId="{A820015B-4775-4C4C-BF91-72190804A3B6}" type="presParOf" srcId="{FF4FD299-520D-3749-82B5-74F8CB9FFBDE}" destId="{C53C2BF7-F3FC-D244-BE59-E638D5CC08C6}" srcOrd="17" destOrd="0" presId="urn:microsoft.com/office/officeart/2005/8/layout/cycle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13A71F0-3833-EB4E-A96F-83E5E8E88EFC}">
      <dsp:nvSpPr>
        <dsp:cNvPr id="0" name=""/>
        <dsp:cNvSpPr/>
      </dsp:nvSpPr>
      <dsp:spPr>
        <a:xfrm>
          <a:off x="4488236" y="1132"/>
          <a:ext cx="857074" cy="557098"/>
        </a:xfrm>
        <a:prstGeom prst="roundRect">
          <a:avLst/>
        </a:prstGeom>
        <a:blipFill>
          <a:blip xmlns:r="http://schemas.openxmlformats.org/officeDocument/2006/relationships" r:embed="rId1">
            <a:duotone>
              <a:schemeClr val="accent1">
                <a:hueOff val="0"/>
                <a:satOff val="0"/>
                <a:lumOff val="0"/>
                <a:alphaOff val="0"/>
                <a:shade val="74000"/>
                <a:satMod val="130000"/>
                <a:lumMod val="90000"/>
              </a:schemeClr>
              <a:schemeClr val="accent1">
                <a:hueOff val="0"/>
                <a:satOff val="0"/>
                <a:lumOff val="0"/>
                <a:alphaOff val="0"/>
                <a:tint val="94000"/>
                <a:satMod val="120000"/>
                <a:lumMod val="104000"/>
              </a:schemeClr>
            </a:duotone>
          </a:blip>
          <a:tile tx="0" ty="0" sx="100000" sy="100000" flip="none" algn="tl"/>
        </a:blipFill>
        <a:ln>
          <a:noFill/>
        </a:ln>
        <a:effectLst>
          <a:innerShdw blurRad="25400" dist="12700" dir="13500000">
            <a:srgbClr val="000000">
              <a:alpha val="45000"/>
            </a:srgbClr>
          </a:innerShdw>
        </a:effectLst>
      </dsp:spPr>
      <dsp:style>
        <a:lnRef idx="0">
          <a:scrgbClr r="0" g="0" b="0"/>
        </a:lnRef>
        <a:fillRef idx="3">
          <a:scrgbClr r="0" g="0" b="0"/>
        </a:fillRef>
        <a:effectRef idx="2">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n-US" sz="900" kern="1200" dirty="0"/>
            <a:t>Assessment of Talent</a:t>
          </a:r>
        </a:p>
      </dsp:txBody>
      <dsp:txXfrm>
        <a:off x="4515431" y="28327"/>
        <a:ext cx="802684" cy="502708"/>
      </dsp:txXfrm>
    </dsp:sp>
    <dsp:sp modelId="{12AE8CB1-22A0-884D-8205-CC710EA3EAEA}">
      <dsp:nvSpPr>
        <dsp:cNvPr id="0" name=""/>
        <dsp:cNvSpPr/>
      </dsp:nvSpPr>
      <dsp:spPr>
        <a:xfrm>
          <a:off x="3603819" y="279681"/>
          <a:ext cx="2625907" cy="2625907"/>
        </a:xfrm>
        <a:custGeom>
          <a:avLst/>
          <a:gdLst/>
          <a:ahLst/>
          <a:cxnLst/>
          <a:rect l="0" t="0" r="0" b="0"/>
          <a:pathLst>
            <a:path>
              <a:moveTo>
                <a:pt x="1746972" y="73810"/>
              </a:moveTo>
              <a:arcTo wR="1312953" hR="1312953" stAng="17358192" swAng="1501981"/>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91764634-5E50-924C-87A9-90037D5CB9DB}">
      <dsp:nvSpPr>
        <dsp:cNvPr id="0" name=""/>
        <dsp:cNvSpPr/>
      </dsp:nvSpPr>
      <dsp:spPr>
        <a:xfrm>
          <a:off x="5625287" y="657609"/>
          <a:ext cx="857074" cy="557098"/>
        </a:xfrm>
        <a:prstGeom prst="roundRect">
          <a:avLst/>
        </a:prstGeom>
        <a:blipFill>
          <a:blip xmlns:r="http://schemas.openxmlformats.org/officeDocument/2006/relationships" r:embed="rId1">
            <a:duotone>
              <a:schemeClr val="accent1">
                <a:hueOff val="0"/>
                <a:satOff val="0"/>
                <a:lumOff val="0"/>
                <a:alphaOff val="0"/>
                <a:shade val="74000"/>
                <a:satMod val="130000"/>
                <a:lumMod val="90000"/>
              </a:schemeClr>
              <a:schemeClr val="accent1">
                <a:hueOff val="0"/>
                <a:satOff val="0"/>
                <a:lumOff val="0"/>
                <a:alphaOff val="0"/>
                <a:tint val="94000"/>
                <a:satMod val="120000"/>
                <a:lumMod val="104000"/>
              </a:schemeClr>
            </a:duotone>
          </a:blip>
          <a:tile tx="0" ty="0" sx="100000" sy="100000" flip="none" algn="tl"/>
        </a:blipFill>
        <a:ln>
          <a:noFill/>
        </a:ln>
        <a:effectLst>
          <a:innerShdw blurRad="25400" dist="12700" dir="13500000">
            <a:srgbClr val="000000">
              <a:alpha val="45000"/>
            </a:srgbClr>
          </a:innerShdw>
        </a:effectLst>
      </dsp:spPr>
      <dsp:style>
        <a:lnRef idx="0">
          <a:scrgbClr r="0" g="0" b="0"/>
        </a:lnRef>
        <a:fillRef idx="3">
          <a:scrgbClr r="0" g="0" b="0"/>
        </a:fillRef>
        <a:effectRef idx="2">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n-US" sz="900" kern="1200" dirty="0"/>
            <a:t>Identification of Key Talent</a:t>
          </a:r>
        </a:p>
      </dsp:txBody>
      <dsp:txXfrm>
        <a:off x="5652482" y="684804"/>
        <a:ext cx="802684" cy="502708"/>
      </dsp:txXfrm>
    </dsp:sp>
    <dsp:sp modelId="{3585E141-A33B-9A4C-B43C-BFF3F83ECCCE}">
      <dsp:nvSpPr>
        <dsp:cNvPr id="0" name=""/>
        <dsp:cNvSpPr/>
      </dsp:nvSpPr>
      <dsp:spPr>
        <a:xfrm>
          <a:off x="3603819" y="279681"/>
          <a:ext cx="2625907" cy="2625907"/>
        </a:xfrm>
        <a:custGeom>
          <a:avLst/>
          <a:gdLst/>
          <a:ahLst/>
          <a:cxnLst/>
          <a:rect l="0" t="0" r="0" b="0"/>
          <a:pathLst>
            <a:path>
              <a:moveTo>
                <a:pt x="2572493" y="942270"/>
              </a:moveTo>
              <a:arcTo wR="1312953" hR="1312953" stAng="20616050" swAng="1967899"/>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90C112F4-8D92-B543-A8F6-0E59BE58273A}">
      <dsp:nvSpPr>
        <dsp:cNvPr id="0" name=""/>
        <dsp:cNvSpPr/>
      </dsp:nvSpPr>
      <dsp:spPr>
        <a:xfrm>
          <a:off x="5625287" y="1970563"/>
          <a:ext cx="857074" cy="557098"/>
        </a:xfrm>
        <a:prstGeom prst="roundRect">
          <a:avLst/>
        </a:prstGeom>
        <a:blipFill>
          <a:blip xmlns:r="http://schemas.openxmlformats.org/officeDocument/2006/relationships" r:embed="rId1">
            <a:duotone>
              <a:schemeClr val="accent1">
                <a:hueOff val="0"/>
                <a:satOff val="0"/>
                <a:lumOff val="0"/>
                <a:alphaOff val="0"/>
                <a:shade val="74000"/>
                <a:satMod val="130000"/>
                <a:lumMod val="90000"/>
              </a:schemeClr>
              <a:schemeClr val="accent1">
                <a:hueOff val="0"/>
                <a:satOff val="0"/>
                <a:lumOff val="0"/>
                <a:alphaOff val="0"/>
                <a:tint val="94000"/>
                <a:satMod val="120000"/>
                <a:lumMod val="104000"/>
              </a:schemeClr>
            </a:duotone>
          </a:blip>
          <a:tile tx="0" ty="0" sx="100000" sy="100000" flip="none" algn="tl"/>
        </a:blipFill>
        <a:ln>
          <a:noFill/>
        </a:ln>
        <a:effectLst>
          <a:innerShdw blurRad="25400" dist="12700" dir="13500000">
            <a:srgbClr val="000000">
              <a:alpha val="45000"/>
            </a:srgbClr>
          </a:innerShdw>
        </a:effectLst>
      </dsp:spPr>
      <dsp:style>
        <a:lnRef idx="0">
          <a:scrgbClr r="0" g="0" b="0"/>
        </a:lnRef>
        <a:fillRef idx="3">
          <a:scrgbClr r="0" g="0" b="0"/>
        </a:fillRef>
        <a:effectRef idx="2">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n-US" sz="900" kern="1200" dirty="0"/>
            <a:t>Identification of Successors for Key Positions</a:t>
          </a:r>
        </a:p>
      </dsp:txBody>
      <dsp:txXfrm>
        <a:off x="5652482" y="1997758"/>
        <a:ext cx="802684" cy="502708"/>
      </dsp:txXfrm>
    </dsp:sp>
    <dsp:sp modelId="{687E19D7-FA0F-3C4E-B503-22ADD2EB8559}">
      <dsp:nvSpPr>
        <dsp:cNvPr id="0" name=""/>
        <dsp:cNvSpPr/>
      </dsp:nvSpPr>
      <dsp:spPr>
        <a:xfrm>
          <a:off x="3603819" y="279681"/>
          <a:ext cx="2625907" cy="2625907"/>
        </a:xfrm>
        <a:custGeom>
          <a:avLst/>
          <a:gdLst/>
          <a:ahLst/>
          <a:cxnLst/>
          <a:rect l="0" t="0" r="0" b="0"/>
          <a:pathLst>
            <a:path>
              <a:moveTo>
                <a:pt x="2230534" y="2252045"/>
              </a:moveTo>
              <a:arcTo wR="1312953" hR="1312953" stAng="2739827" swAng="1501981"/>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5E39EB46-3D0C-7C4F-A2D7-D1058AFFD7E3}">
      <dsp:nvSpPr>
        <dsp:cNvPr id="0" name=""/>
        <dsp:cNvSpPr/>
      </dsp:nvSpPr>
      <dsp:spPr>
        <a:xfrm>
          <a:off x="4488236" y="2627039"/>
          <a:ext cx="857074" cy="557098"/>
        </a:xfrm>
        <a:prstGeom prst="roundRect">
          <a:avLst/>
        </a:prstGeom>
        <a:blipFill>
          <a:blip xmlns:r="http://schemas.openxmlformats.org/officeDocument/2006/relationships" r:embed="rId1">
            <a:duotone>
              <a:schemeClr val="accent1">
                <a:hueOff val="0"/>
                <a:satOff val="0"/>
                <a:lumOff val="0"/>
                <a:alphaOff val="0"/>
                <a:shade val="74000"/>
                <a:satMod val="130000"/>
                <a:lumMod val="90000"/>
              </a:schemeClr>
              <a:schemeClr val="accent1">
                <a:hueOff val="0"/>
                <a:satOff val="0"/>
                <a:lumOff val="0"/>
                <a:alphaOff val="0"/>
                <a:tint val="94000"/>
                <a:satMod val="120000"/>
                <a:lumMod val="104000"/>
              </a:schemeClr>
            </a:duotone>
          </a:blip>
          <a:tile tx="0" ty="0" sx="100000" sy="100000" flip="none" algn="tl"/>
        </a:blipFill>
        <a:ln>
          <a:noFill/>
        </a:ln>
        <a:effectLst>
          <a:innerShdw blurRad="25400" dist="12700" dir="13500000">
            <a:srgbClr val="000000">
              <a:alpha val="45000"/>
            </a:srgbClr>
          </a:innerShdw>
        </a:effectLst>
      </dsp:spPr>
      <dsp:style>
        <a:lnRef idx="0">
          <a:scrgbClr r="0" g="0" b="0"/>
        </a:lnRef>
        <a:fillRef idx="3">
          <a:scrgbClr r="0" g="0" b="0"/>
        </a:fillRef>
        <a:effectRef idx="2">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n-US" sz="900" kern="1200" dirty="0"/>
            <a:t>Generation of Development Plans</a:t>
          </a:r>
        </a:p>
      </dsp:txBody>
      <dsp:txXfrm>
        <a:off x="4515431" y="2654234"/>
        <a:ext cx="802684" cy="502708"/>
      </dsp:txXfrm>
    </dsp:sp>
    <dsp:sp modelId="{3E453E2E-8E48-3448-BD5F-4E989D414E98}">
      <dsp:nvSpPr>
        <dsp:cNvPr id="0" name=""/>
        <dsp:cNvSpPr/>
      </dsp:nvSpPr>
      <dsp:spPr>
        <a:xfrm>
          <a:off x="3603819" y="279681"/>
          <a:ext cx="2625907" cy="2625907"/>
        </a:xfrm>
        <a:custGeom>
          <a:avLst/>
          <a:gdLst/>
          <a:ahLst/>
          <a:cxnLst/>
          <a:rect l="0" t="0" r="0" b="0"/>
          <a:pathLst>
            <a:path>
              <a:moveTo>
                <a:pt x="878934" y="2552096"/>
              </a:moveTo>
              <a:arcTo wR="1312953" hR="1312953" stAng="6558192" swAng="1501981"/>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2539D9FC-764F-9046-BD6E-E77361F85B7B}">
      <dsp:nvSpPr>
        <dsp:cNvPr id="0" name=""/>
        <dsp:cNvSpPr/>
      </dsp:nvSpPr>
      <dsp:spPr>
        <a:xfrm>
          <a:off x="3351185" y="1970563"/>
          <a:ext cx="857074" cy="557098"/>
        </a:xfrm>
        <a:prstGeom prst="roundRect">
          <a:avLst/>
        </a:prstGeom>
        <a:blipFill>
          <a:blip xmlns:r="http://schemas.openxmlformats.org/officeDocument/2006/relationships" r:embed="rId1">
            <a:duotone>
              <a:schemeClr val="accent1">
                <a:hueOff val="0"/>
                <a:satOff val="0"/>
                <a:lumOff val="0"/>
                <a:alphaOff val="0"/>
                <a:shade val="74000"/>
                <a:satMod val="130000"/>
                <a:lumMod val="90000"/>
              </a:schemeClr>
              <a:schemeClr val="accent1">
                <a:hueOff val="0"/>
                <a:satOff val="0"/>
                <a:lumOff val="0"/>
                <a:alphaOff val="0"/>
                <a:tint val="94000"/>
                <a:satMod val="120000"/>
                <a:lumMod val="104000"/>
              </a:schemeClr>
            </a:duotone>
          </a:blip>
          <a:tile tx="0" ty="0" sx="100000" sy="100000" flip="none" algn="tl"/>
        </a:blipFill>
        <a:ln>
          <a:noFill/>
        </a:ln>
        <a:effectLst>
          <a:innerShdw blurRad="25400" dist="12700" dir="13500000">
            <a:srgbClr val="000000">
              <a:alpha val="45000"/>
            </a:srgbClr>
          </a:innerShdw>
        </a:effectLst>
      </dsp:spPr>
      <dsp:style>
        <a:lnRef idx="0">
          <a:scrgbClr r="0" g="0" b="0"/>
        </a:lnRef>
        <a:fillRef idx="3">
          <a:scrgbClr r="0" g="0" b="0"/>
        </a:fillRef>
        <a:effectRef idx="2">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n-US" sz="900" kern="1200" dirty="0"/>
            <a:t>Development &amp; Monitoring</a:t>
          </a:r>
        </a:p>
      </dsp:txBody>
      <dsp:txXfrm>
        <a:off x="3378380" y="1997758"/>
        <a:ext cx="802684" cy="502708"/>
      </dsp:txXfrm>
    </dsp:sp>
    <dsp:sp modelId="{54184566-F53E-A248-B613-49FE144E3765}">
      <dsp:nvSpPr>
        <dsp:cNvPr id="0" name=""/>
        <dsp:cNvSpPr/>
      </dsp:nvSpPr>
      <dsp:spPr>
        <a:xfrm>
          <a:off x="3603819" y="279681"/>
          <a:ext cx="2625907" cy="2625907"/>
        </a:xfrm>
        <a:custGeom>
          <a:avLst/>
          <a:gdLst/>
          <a:ahLst/>
          <a:cxnLst/>
          <a:rect l="0" t="0" r="0" b="0"/>
          <a:pathLst>
            <a:path>
              <a:moveTo>
                <a:pt x="53413" y="1683636"/>
              </a:moveTo>
              <a:arcTo wR="1312953" hR="1312953" stAng="9816050" swAng="1967899"/>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BD487CE3-43A7-A343-8DBC-00278BF1A8A9}">
      <dsp:nvSpPr>
        <dsp:cNvPr id="0" name=""/>
        <dsp:cNvSpPr/>
      </dsp:nvSpPr>
      <dsp:spPr>
        <a:xfrm>
          <a:off x="3351185" y="657609"/>
          <a:ext cx="857074" cy="557098"/>
        </a:xfrm>
        <a:prstGeom prst="roundRect">
          <a:avLst/>
        </a:prstGeom>
        <a:blipFill>
          <a:blip xmlns:r="http://schemas.openxmlformats.org/officeDocument/2006/relationships" r:embed="rId1">
            <a:duotone>
              <a:schemeClr val="accent1">
                <a:hueOff val="0"/>
                <a:satOff val="0"/>
                <a:lumOff val="0"/>
                <a:alphaOff val="0"/>
                <a:shade val="74000"/>
                <a:satMod val="130000"/>
                <a:lumMod val="90000"/>
              </a:schemeClr>
              <a:schemeClr val="accent1">
                <a:hueOff val="0"/>
                <a:satOff val="0"/>
                <a:lumOff val="0"/>
                <a:alphaOff val="0"/>
                <a:tint val="94000"/>
                <a:satMod val="120000"/>
                <a:lumMod val="104000"/>
              </a:schemeClr>
            </a:duotone>
          </a:blip>
          <a:tile tx="0" ty="0" sx="100000" sy="100000" flip="none" algn="tl"/>
        </a:blipFill>
        <a:ln>
          <a:noFill/>
        </a:ln>
        <a:effectLst>
          <a:innerShdw blurRad="25400" dist="12700" dir="13500000">
            <a:srgbClr val="000000">
              <a:alpha val="45000"/>
            </a:srgbClr>
          </a:innerShdw>
        </a:effectLst>
      </dsp:spPr>
      <dsp:style>
        <a:lnRef idx="0">
          <a:scrgbClr r="0" g="0" b="0"/>
        </a:lnRef>
        <a:fillRef idx="3">
          <a:scrgbClr r="0" g="0" b="0"/>
        </a:fillRef>
        <a:effectRef idx="2">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n-US" sz="900" kern="1200" dirty="0"/>
            <a:t>Performance Reviews</a:t>
          </a:r>
        </a:p>
      </dsp:txBody>
      <dsp:txXfrm>
        <a:off x="3378380" y="684804"/>
        <a:ext cx="802684" cy="502708"/>
      </dsp:txXfrm>
    </dsp:sp>
    <dsp:sp modelId="{C53C2BF7-F3FC-D244-BE59-E638D5CC08C6}">
      <dsp:nvSpPr>
        <dsp:cNvPr id="0" name=""/>
        <dsp:cNvSpPr/>
      </dsp:nvSpPr>
      <dsp:spPr>
        <a:xfrm>
          <a:off x="3603819" y="279681"/>
          <a:ext cx="2625907" cy="2625907"/>
        </a:xfrm>
        <a:custGeom>
          <a:avLst/>
          <a:gdLst/>
          <a:ahLst/>
          <a:cxnLst/>
          <a:rect l="0" t="0" r="0" b="0"/>
          <a:pathLst>
            <a:path>
              <a:moveTo>
                <a:pt x="395372" y="373862"/>
              </a:moveTo>
              <a:arcTo wR="1312953" hR="1312953" stAng="13539827" swAng="1501981"/>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B61BEF0D-F0BB-DE4B-95CE-6DB70DBA9567}" type="datetimeFigureOut">
              <a:rPr lang="en-US" dirty="0"/>
              <a:pPr/>
              <a:t>4/30/2019</a:t>
            </a:fld>
            <a:endParaRPr lang="en-US" dirty="0"/>
          </a:p>
        </p:txBody>
      </p:sp>
      <p:sp>
        <p:nvSpPr>
          <p:cNvPr id="5" name="Footer Placeholder 4"/>
          <p:cNvSpPr>
            <a:spLocks noGrp="1"/>
          </p:cNvSpPr>
          <p:nvPr>
            <p:ph type="ftr" sz="quarter" idx="11"/>
          </p:nvPr>
        </p:nvSpPr>
        <p:spPr>
          <a:xfrm>
            <a:off x="2692397" y="5037663"/>
            <a:ext cx="5214635" cy="279400"/>
          </a:xfrm>
        </p:spPr>
        <p:txBody>
          <a:bodyPr/>
          <a:lstStyle/>
          <a:p>
            <a:endParaRPr lang="en-US" dirty="0"/>
          </a:p>
        </p:txBody>
      </p:sp>
      <p:sp>
        <p:nvSpPr>
          <p:cNvPr id="6" name="Slide Number Placeholder 5"/>
          <p:cNvSpPr>
            <a:spLocks noGrp="1"/>
          </p:cNvSpPr>
          <p:nvPr>
            <p:ph type="sldNum" sz="quarter" idx="12"/>
          </p:nvPr>
        </p:nvSpPr>
        <p:spPr>
          <a:xfrm>
            <a:off x="8956900" y="5037663"/>
            <a:ext cx="551167" cy="279400"/>
          </a:xfrm>
        </p:spPr>
        <p:txBody>
          <a:bodyPr/>
          <a:lstStyle/>
          <a:p>
            <a:fld id="{D57F1E4F-1CFF-5643-939E-217C01CDF565}" type="slidenum">
              <a:rPr lang="en-US" dirty="0"/>
              <a:pPr/>
              <a:t>‹#›</a:t>
            </a:fld>
            <a:endParaRPr lang="en-US" dirty="0"/>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Drag picture to placeholder or click icon to add</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4/30/2019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2647F38-B617-4D2F-AE0A-013F0C4D2C57}" type="datetimeFigureOut">
              <a:rPr lang="en-US" dirty="0"/>
              <a:t>4/30/2019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97799C9-84D9-46D2-A11E-BCF8A720529D}"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5BFA754-D5C3-4E66-96A6-867B257F58DC}" type="datetimeFigureOut">
              <a:rPr lang="en-US" dirty="0"/>
              <a:t>4/30/2019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D84065D-F351-4B03-BD91-D8A6B8D4B362}"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4/30/2019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4/30/2019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4/30/2019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4/30/2019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Drag picture to placeholder or click icon to add</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4/30/2019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dirty="0"/>
              <a:pPr/>
              <a:t>4/30/2019</a:t>
            </a:fld>
            <a:endParaRPr lang="en-US" dirty="0"/>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8" r:id="rId2"/>
    <p:sldLayoutId id="2147483651" r:id="rId3"/>
    <p:sldLayoutId id="2147483669" r:id="rId4"/>
    <p:sldLayoutId id="2147483653" r:id="rId5"/>
    <p:sldLayoutId id="2147483654" r:id="rId6"/>
    <p:sldLayoutId id="2147483655" r:id="rId7"/>
    <p:sldLayoutId id="2147483656" r:id="rId8"/>
    <p:sldLayoutId id="2147483660" r:id="rId9"/>
    <p:sldLayoutId id="2147483657"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Performance Reviews</a:t>
            </a:r>
          </a:p>
        </p:txBody>
      </p:sp>
      <p:sp>
        <p:nvSpPr>
          <p:cNvPr id="3" name="Subtitle 2"/>
          <p:cNvSpPr>
            <a:spLocks noGrp="1"/>
          </p:cNvSpPr>
          <p:nvPr>
            <p:ph type="subTitle" idx="1"/>
          </p:nvPr>
        </p:nvSpPr>
        <p:spPr/>
        <p:txBody>
          <a:bodyPr/>
          <a:lstStyle/>
          <a:p>
            <a:r>
              <a:rPr lang="en-US" dirty="0"/>
              <a:t>Managing Employee Performance</a:t>
            </a:r>
          </a:p>
          <a:p>
            <a:r>
              <a:rPr lang="en-US" dirty="0"/>
              <a:t>Deborah Tallo</a:t>
            </a:r>
          </a:p>
        </p:txBody>
      </p:sp>
    </p:spTree>
    <p:extLst>
      <p:ext uri="{BB962C8B-B14F-4D97-AF65-F5344CB8AC3E}">
        <p14:creationId xmlns:p14="http://schemas.microsoft.com/office/powerpoint/2010/main" val="19844945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Common Types of Performance Review Systems</a:t>
            </a:r>
          </a:p>
        </p:txBody>
      </p:sp>
      <p:sp>
        <p:nvSpPr>
          <p:cNvPr id="3" name="Content Placeholder 2"/>
          <p:cNvSpPr>
            <a:spLocks noGrp="1"/>
          </p:cNvSpPr>
          <p:nvPr>
            <p:ph idx="1"/>
          </p:nvPr>
        </p:nvSpPr>
        <p:spPr/>
        <p:txBody>
          <a:bodyPr>
            <a:normAutofit fontScale="92500" lnSpcReduction="20000"/>
          </a:bodyPr>
          <a:lstStyle/>
          <a:p>
            <a:r>
              <a:rPr lang="en-US" dirty="0"/>
              <a:t>Ranking</a:t>
            </a:r>
          </a:p>
          <a:p>
            <a:pPr lvl="1"/>
            <a:r>
              <a:rPr lang="en-US" dirty="0"/>
              <a:t>List all employees from highest to lowest in order of performance</a:t>
            </a:r>
          </a:p>
          <a:p>
            <a:r>
              <a:rPr lang="en-US" dirty="0"/>
              <a:t>Forced Distribution</a:t>
            </a:r>
          </a:p>
          <a:p>
            <a:pPr lvl="1"/>
            <a:r>
              <a:rPr lang="en-US" dirty="0"/>
              <a:t>Ratings of employees are disbursed along a bell curve</a:t>
            </a:r>
          </a:p>
          <a:p>
            <a:r>
              <a:rPr lang="en-US" dirty="0"/>
              <a:t>360 Degree Feedback</a:t>
            </a:r>
          </a:p>
          <a:p>
            <a:pPr lvl="1"/>
            <a:r>
              <a:rPr lang="en-US" dirty="0"/>
              <a:t>Collects information from the employee’s supervisor, colleagues and subordinates about an individual’s work-related behavior and its impact</a:t>
            </a:r>
          </a:p>
          <a:p>
            <a:r>
              <a:rPr lang="en-US" dirty="0"/>
              <a:t>Competency Based</a:t>
            </a:r>
          </a:p>
          <a:p>
            <a:pPr lvl="1"/>
            <a:r>
              <a:rPr lang="en-US" dirty="0"/>
              <a:t>Performance measured against specified competencies</a:t>
            </a:r>
          </a:p>
        </p:txBody>
      </p:sp>
    </p:spTree>
    <p:extLst>
      <p:ext uri="{BB962C8B-B14F-4D97-AF65-F5344CB8AC3E}">
        <p14:creationId xmlns:p14="http://schemas.microsoft.com/office/powerpoint/2010/main" val="6080055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Common Types of Performance Review Systems</a:t>
            </a:r>
          </a:p>
        </p:txBody>
      </p:sp>
      <p:sp>
        <p:nvSpPr>
          <p:cNvPr id="3" name="Content Placeholder 2"/>
          <p:cNvSpPr>
            <a:spLocks noGrp="1"/>
          </p:cNvSpPr>
          <p:nvPr>
            <p:ph idx="1"/>
          </p:nvPr>
        </p:nvSpPr>
        <p:spPr/>
        <p:txBody>
          <a:bodyPr>
            <a:normAutofit fontScale="92500" lnSpcReduction="20000"/>
          </a:bodyPr>
          <a:lstStyle/>
          <a:p>
            <a:r>
              <a:rPr lang="en-US" dirty="0"/>
              <a:t>Management by Objectives</a:t>
            </a:r>
          </a:p>
          <a:p>
            <a:pPr lvl="1"/>
            <a:r>
              <a:rPr lang="en-US" dirty="0"/>
              <a:t>Process by which goals are set collaboratively for the organization and employees are evaluated based on how well they have achieved the results of specified goals</a:t>
            </a:r>
          </a:p>
          <a:p>
            <a:r>
              <a:rPr lang="en-US" dirty="0"/>
              <a:t>Graphic Rating Scales</a:t>
            </a:r>
          </a:p>
          <a:p>
            <a:pPr lvl="1"/>
            <a:r>
              <a:rPr lang="en-US" dirty="0"/>
              <a:t>List several factors including general behaviors and characteristics on which a supervisor rates an employee on a scale of 3-5 gradations.  Allows the rater to determine performance along a continuum.</a:t>
            </a:r>
          </a:p>
          <a:p>
            <a:r>
              <a:rPr lang="en-US" dirty="0"/>
              <a:t>Behaviorally Anchored Rating Scales</a:t>
            </a:r>
          </a:p>
          <a:p>
            <a:pPr lvl="1"/>
            <a:r>
              <a:rPr lang="en-US" dirty="0"/>
              <a:t>Assess employee behavior against common reference points called anchors rather than specific characteristics.</a:t>
            </a:r>
          </a:p>
        </p:txBody>
      </p:sp>
    </p:spTree>
    <p:extLst>
      <p:ext uri="{BB962C8B-B14F-4D97-AF65-F5344CB8AC3E}">
        <p14:creationId xmlns:p14="http://schemas.microsoft.com/office/powerpoint/2010/main" val="9754286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Common Performance Rating Errors</a:t>
            </a:r>
          </a:p>
        </p:txBody>
      </p:sp>
      <p:sp>
        <p:nvSpPr>
          <p:cNvPr id="3" name="Content Placeholder 2"/>
          <p:cNvSpPr>
            <a:spLocks noGrp="1"/>
          </p:cNvSpPr>
          <p:nvPr>
            <p:ph idx="1"/>
          </p:nvPr>
        </p:nvSpPr>
        <p:spPr/>
        <p:txBody>
          <a:bodyPr/>
          <a:lstStyle/>
          <a:p>
            <a:r>
              <a:rPr lang="en-US" dirty="0"/>
              <a:t>Lack of differentiation</a:t>
            </a:r>
          </a:p>
          <a:p>
            <a:r>
              <a:rPr lang="en-US" dirty="0" err="1"/>
              <a:t>Recency</a:t>
            </a:r>
            <a:r>
              <a:rPr lang="en-US" dirty="0"/>
              <a:t> effect</a:t>
            </a:r>
          </a:p>
          <a:p>
            <a:r>
              <a:rPr lang="en-US" dirty="0"/>
              <a:t>Halo/Horns effect</a:t>
            </a:r>
          </a:p>
          <a:p>
            <a:r>
              <a:rPr lang="en-US" dirty="0"/>
              <a:t>Personal </a:t>
            </a:r>
            <a:r>
              <a:rPr lang="en-US" dirty="0" err="1"/>
              <a:t>Bial</a:t>
            </a:r>
            <a:r>
              <a:rPr lang="en-US" dirty="0"/>
              <a:t>/Favoritism</a:t>
            </a:r>
          </a:p>
          <a:p>
            <a:r>
              <a:rPr lang="en-US" dirty="0"/>
              <a:t>Inaccurate Information/Preparation</a:t>
            </a:r>
          </a:p>
        </p:txBody>
      </p:sp>
    </p:spTree>
    <p:extLst>
      <p:ext uri="{BB962C8B-B14F-4D97-AF65-F5344CB8AC3E}">
        <p14:creationId xmlns:p14="http://schemas.microsoft.com/office/powerpoint/2010/main" val="7483776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Possible Process Issues</a:t>
            </a:r>
          </a:p>
        </p:txBody>
      </p:sp>
      <p:sp>
        <p:nvSpPr>
          <p:cNvPr id="3" name="Content Placeholder 2"/>
          <p:cNvSpPr>
            <a:spLocks noGrp="1"/>
          </p:cNvSpPr>
          <p:nvPr>
            <p:ph idx="1"/>
          </p:nvPr>
        </p:nvSpPr>
        <p:spPr/>
        <p:txBody>
          <a:bodyPr/>
          <a:lstStyle/>
          <a:p>
            <a:r>
              <a:rPr lang="en-US" dirty="0"/>
              <a:t>Lack of management support</a:t>
            </a:r>
          </a:p>
          <a:p>
            <a:r>
              <a:rPr lang="en-US" dirty="0"/>
              <a:t>Perception of the process as time consuming busywork</a:t>
            </a:r>
          </a:p>
          <a:p>
            <a:r>
              <a:rPr lang="en-US" dirty="0"/>
              <a:t>Failure to communicate clear and specific goals and expectations</a:t>
            </a:r>
          </a:p>
          <a:p>
            <a:r>
              <a:rPr lang="en-US" dirty="0"/>
              <a:t>Lack of consistency</a:t>
            </a:r>
          </a:p>
        </p:txBody>
      </p:sp>
    </p:spTree>
    <p:extLst>
      <p:ext uri="{BB962C8B-B14F-4D97-AF65-F5344CB8AC3E}">
        <p14:creationId xmlns:p14="http://schemas.microsoft.com/office/powerpoint/2010/main" val="20712065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Questions?</a:t>
            </a:r>
          </a:p>
        </p:txBody>
      </p:sp>
    </p:spTree>
    <p:extLst>
      <p:ext uri="{BB962C8B-B14F-4D97-AF65-F5344CB8AC3E}">
        <p14:creationId xmlns:p14="http://schemas.microsoft.com/office/powerpoint/2010/main" val="9316350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Agenda</a:t>
            </a:r>
          </a:p>
        </p:txBody>
      </p:sp>
      <p:sp>
        <p:nvSpPr>
          <p:cNvPr id="3" name="Content Placeholder 2"/>
          <p:cNvSpPr>
            <a:spLocks noGrp="1"/>
          </p:cNvSpPr>
          <p:nvPr>
            <p:ph idx="1"/>
          </p:nvPr>
        </p:nvSpPr>
        <p:spPr/>
        <p:txBody>
          <a:bodyPr/>
          <a:lstStyle/>
          <a:p>
            <a:r>
              <a:rPr lang="en-US" dirty="0"/>
              <a:t>Overview of Talent Management</a:t>
            </a:r>
          </a:p>
          <a:p>
            <a:r>
              <a:rPr lang="en-US" dirty="0"/>
              <a:t>Elements of the Process</a:t>
            </a:r>
          </a:p>
          <a:p>
            <a:r>
              <a:rPr lang="en-US" dirty="0"/>
              <a:t>Common Types of Performance Review Systems</a:t>
            </a:r>
          </a:p>
          <a:p>
            <a:r>
              <a:rPr lang="en-US" dirty="0"/>
              <a:t>Common Performance Rating Errors</a:t>
            </a:r>
          </a:p>
          <a:p>
            <a:r>
              <a:rPr lang="en-US" dirty="0"/>
              <a:t>Potential Process Issues</a:t>
            </a:r>
          </a:p>
          <a:p>
            <a:endParaRPr lang="en-US" dirty="0"/>
          </a:p>
        </p:txBody>
      </p:sp>
    </p:spTree>
    <p:extLst>
      <p:ext uri="{BB962C8B-B14F-4D97-AF65-F5344CB8AC3E}">
        <p14:creationId xmlns:p14="http://schemas.microsoft.com/office/powerpoint/2010/main" val="4221407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318461482"/>
              </p:ext>
            </p:extLst>
          </p:nvPr>
        </p:nvGraphicFramePr>
        <p:xfrm>
          <a:off x="1109272" y="2548328"/>
          <a:ext cx="9833547" cy="318527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itle 1"/>
          <p:cNvSpPr>
            <a:spLocks noGrp="1"/>
          </p:cNvSpPr>
          <p:nvPr>
            <p:ph type="title"/>
          </p:nvPr>
        </p:nvSpPr>
        <p:spPr>
          <a:xfrm>
            <a:off x="1295402" y="832232"/>
            <a:ext cx="9601196" cy="1303867"/>
          </a:xfrm>
        </p:spPr>
        <p:txBody>
          <a:bodyPr/>
          <a:lstStyle/>
          <a:p>
            <a:r>
              <a:rPr lang="en-US" dirty="0"/>
              <a:t>Talent Review Process</a:t>
            </a:r>
          </a:p>
        </p:txBody>
      </p:sp>
    </p:spTree>
    <p:extLst>
      <p:ext uri="{BB962C8B-B14F-4D97-AF65-F5344CB8AC3E}">
        <p14:creationId xmlns:p14="http://schemas.microsoft.com/office/powerpoint/2010/main" val="14837958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Elements of the Process</a:t>
            </a:r>
          </a:p>
        </p:txBody>
      </p:sp>
      <p:sp>
        <p:nvSpPr>
          <p:cNvPr id="3" name="Content Placeholder 2"/>
          <p:cNvSpPr>
            <a:spLocks noGrp="1"/>
          </p:cNvSpPr>
          <p:nvPr>
            <p:ph idx="1"/>
          </p:nvPr>
        </p:nvSpPr>
        <p:spPr/>
        <p:txBody>
          <a:bodyPr/>
          <a:lstStyle/>
          <a:p>
            <a:r>
              <a:rPr lang="en-US" dirty="0"/>
              <a:t>Goal Setting</a:t>
            </a:r>
          </a:p>
          <a:p>
            <a:r>
              <a:rPr lang="en-US" dirty="0"/>
              <a:t>Performance Review</a:t>
            </a:r>
          </a:p>
          <a:p>
            <a:r>
              <a:rPr lang="en-US" dirty="0"/>
              <a:t>Performance Improvement</a:t>
            </a:r>
          </a:p>
          <a:p>
            <a:endParaRPr lang="en-US" dirty="0"/>
          </a:p>
        </p:txBody>
      </p:sp>
    </p:spTree>
    <p:extLst>
      <p:ext uri="{BB962C8B-B14F-4D97-AF65-F5344CB8AC3E}">
        <p14:creationId xmlns:p14="http://schemas.microsoft.com/office/powerpoint/2010/main" val="13865281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Goal Setting</a:t>
            </a:r>
          </a:p>
        </p:txBody>
      </p:sp>
      <p:sp>
        <p:nvSpPr>
          <p:cNvPr id="3" name="Content Placeholder 2"/>
          <p:cNvSpPr>
            <a:spLocks noGrp="1"/>
          </p:cNvSpPr>
          <p:nvPr>
            <p:ph idx="1"/>
          </p:nvPr>
        </p:nvSpPr>
        <p:spPr/>
        <p:txBody>
          <a:bodyPr>
            <a:normAutofit fontScale="92500" lnSpcReduction="20000"/>
          </a:bodyPr>
          <a:lstStyle/>
          <a:p>
            <a:r>
              <a:rPr lang="en-US" dirty="0"/>
              <a:t>The process of establishing objectives to be achieved over a period of time for which the employee will be evaluated and rated against.  Ideally the performance goals of an individual should be aligned with a strategic plan or set of organizational goals.</a:t>
            </a:r>
          </a:p>
          <a:p>
            <a:r>
              <a:rPr lang="en-US" dirty="0"/>
              <a:t>Common types of goals include:</a:t>
            </a:r>
          </a:p>
          <a:p>
            <a:pPr lvl="1"/>
            <a:r>
              <a:rPr lang="en-US" dirty="0"/>
              <a:t>Job description goals</a:t>
            </a:r>
          </a:p>
          <a:p>
            <a:pPr lvl="1"/>
            <a:r>
              <a:rPr lang="en-US" dirty="0"/>
              <a:t>Project goals</a:t>
            </a:r>
          </a:p>
          <a:p>
            <a:pPr lvl="1"/>
            <a:r>
              <a:rPr lang="en-US" dirty="0"/>
              <a:t>Behavioral goals – also known as competencies in some organizations</a:t>
            </a:r>
          </a:p>
          <a:p>
            <a:pPr lvl="1"/>
            <a:r>
              <a:rPr lang="en-US" dirty="0"/>
              <a:t>Stretch goals</a:t>
            </a:r>
          </a:p>
        </p:txBody>
      </p:sp>
    </p:spTree>
    <p:extLst>
      <p:ext uri="{BB962C8B-B14F-4D97-AF65-F5344CB8AC3E}">
        <p14:creationId xmlns:p14="http://schemas.microsoft.com/office/powerpoint/2010/main" val="6502838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Goal Setting</a:t>
            </a:r>
          </a:p>
        </p:txBody>
      </p:sp>
      <p:sp>
        <p:nvSpPr>
          <p:cNvPr id="3" name="Content Placeholder 2"/>
          <p:cNvSpPr>
            <a:spLocks noGrp="1"/>
          </p:cNvSpPr>
          <p:nvPr>
            <p:ph idx="1"/>
          </p:nvPr>
        </p:nvSpPr>
        <p:spPr/>
        <p:txBody>
          <a:bodyPr/>
          <a:lstStyle/>
          <a:p>
            <a:r>
              <a:rPr lang="en-US" dirty="0"/>
              <a:t>SMART Goals</a:t>
            </a:r>
          </a:p>
          <a:p>
            <a:pPr lvl="1"/>
            <a:r>
              <a:rPr lang="en-US" dirty="0"/>
              <a:t>Specific, clear and understandable</a:t>
            </a:r>
          </a:p>
          <a:p>
            <a:pPr lvl="1"/>
            <a:r>
              <a:rPr lang="en-US" dirty="0"/>
              <a:t>Measurable, verifiable and results-oriented</a:t>
            </a:r>
          </a:p>
          <a:p>
            <a:pPr lvl="1"/>
            <a:r>
              <a:rPr lang="en-US" dirty="0"/>
              <a:t>Attainable, yet sufficiently challenging</a:t>
            </a:r>
          </a:p>
          <a:p>
            <a:pPr lvl="1"/>
            <a:r>
              <a:rPr lang="en-US" dirty="0"/>
              <a:t>Relevant to the mission of the department or organization</a:t>
            </a:r>
          </a:p>
          <a:p>
            <a:pPr lvl="1"/>
            <a:r>
              <a:rPr lang="en-US" dirty="0"/>
              <a:t>Time-bound with a schedule and specific milestones </a:t>
            </a:r>
          </a:p>
        </p:txBody>
      </p:sp>
    </p:spTree>
    <p:extLst>
      <p:ext uri="{BB962C8B-B14F-4D97-AF65-F5344CB8AC3E}">
        <p14:creationId xmlns:p14="http://schemas.microsoft.com/office/powerpoint/2010/main" val="20005458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SMART Goal or Not?</a:t>
            </a:r>
          </a:p>
        </p:txBody>
      </p:sp>
      <p:sp>
        <p:nvSpPr>
          <p:cNvPr id="3" name="Content Placeholder 2"/>
          <p:cNvSpPr>
            <a:spLocks noGrp="1"/>
          </p:cNvSpPr>
          <p:nvPr>
            <p:ph idx="1"/>
          </p:nvPr>
        </p:nvSpPr>
        <p:spPr/>
        <p:txBody>
          <a:bodyPr>
            <a:normAutofit fontScale="92500"/>
          </a:bodyPr>
          <a:lstStyle/>
          <a:p>
            <a:pPr marL="457200" indent="-457200" defTabSz="914400">
              <a:spcBef>
                <a:spcPts val="0"/>
              </a:spcBef>
              <a:spcAft>
                <a:spcPts val="0"/>
              </a:spcAft>
              <a:buClrTx/>
              <a:buSzTx/>
              <a:buFont typeface="+mj-lt"/>
              <a:buAutoNum type="arabicPeriod"/>
            </a:pPr>
            <a:r>
              <a:rPr lang="en-US" dirty="0"/>
              <a:t>My goal for 2018 is to learn the payroll system so I can recognize any payroll funding areas of concern. We have had issues in mapping that I have located the problems and relayed back to Payroll recently but this seems to be an issue that needs monitoring for every payroll. Locate discrepancies in the payroll system so that the General Ledger upload and the payroll system are completely in sync.</a:t>
            </a:r>
          </a:p>
          <a:p>
            <a:pPr marL="457200" indent="-457200" defTabSz="914400">
              <a:spcBef>
                <a:spcPts val="0"/>
              </a:spcBef>
              <a:spcAft>
                <a:spcPts val="0"/>
              </a:spcAft>
              <a:buClrTx/>
              <a:buSzTx/>
              <a:buFont typeface="+mj-lt"/>
              <a:buAutoNum type="arabicPeriod"/>
            </a:pPr>
            <a:r>
              <a:rPr lang="en-US" dirty="0"/>
              <a:t>Create and implement onboarding process for each leadership level, functional level, and organizational level by 4/30/2018. (Strategies 1,3,4 and 5)</a:t>
            </a:r>
          </a:p>
          <a:p>
            <a:pPr marL="457200" indent="-457200" defTabSz="914400">
              <a:spcBef>
                <a:spcPts val="0"/>
              </a:spcBef>
              <a:spcAft>
                <a:spcPts val="0"/>
              </a:spcAft>
              <a:buClrTx/>
              <a:buSzTx/>
              <a:buFont typeface="+mj-lt"/>
              <a:buAutoNum type="arabicPeriod"/>
            </a:pPr>
            <a:r>
              <a:rPr lang="en-US" dirty="0"/>
              <a:t>Engage 8,200 campers in summer day camp programs by year end</a:t>
            </a:r>
          </a:p>
          <a:p>
            <a:pPr marL="457200" indent="-457200" defTabSz="914400">
              <a:spcBef>
                <a:spcPts val="0"/>
              </a:spcBef>
              <a:spcAft>
                <a:spcPts val="0"/>
              </a:spcAft>
              <a:buClrTx/>
              <a:buSzTx/>
              <a:buFont typeface="+mj-lt"/>
              <a:buAutoNum type="arabicPeriod"/>
            </a:pPr>
            <a:r>
              <a:rPr lang="en-US" dirty="0"/>
              <a:t>HIPAA Compliance. Perform tasks as needed</a:t>
            </a:r>
          </a:p>
          <a:p>
            <a:pPr marL="457200" lvl="0" indent="-457200" defTabSz="914400">
              <a:spcBef>
                <a:spcPts val="0"/>
              </a:spcBef>
              <a:spcAft>
                <a:spcPts val="0"/>
              </a:spcAft>
              <a:buClrTx/>
              <a:buSzTx/>
              <a:buAutoNum type="arabicPeriod"/>
            </a:pPr>
            <a:endParaRPr lang="en-US" dirty="0"/>
          </a:p>
        </p:txBody>
      </p:sp>
    </p:spTree>
    <p:extLst>
      <p:ext uri="{BB962C8B-B14F-4D97-AF65-F5344CB8AC3E}">
        <p14:creationId xmlns:p14="http://schemas.microsoft.com/office/powerpoint/2010/main" val="7975015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Performance Reviews</a:t>
            </a:r>
          </a:p>
        </p:txBody>
      </p:sp>
      <p:sp>
        <p:nvSpPr>
          <p:cNvPr id="3" name="Content Placeholder 2"/>
          <p:cNvSpPr>
            <a:spLocks noGrp="1"/>
          </p:cNvSpPr>
          <p:nvPr>
            <p:ph idx="1"/>
          </p:nvPr>
        </p:nvSpPr>
        <p:spPr/>
        <p:txBody>
          <a:bodyPr>
            <a:normAutofit lnSpcReduction="10000"/>
          </a:bodyPr>
          <a:lstStyle/>
          <a:p>
            <a:pPr marL="0" indent="0">
              <a:buNone/>
            </a:pPr>
            <a:r>
              <a:rPr lang="en-US" dirty="0"/>
              <a:t>The process of assessing an employee’s progress towards goals.</a:t>
            </a:r>
          </a:p>
          <a:p>
            <a:pPr marL="0" indent="0">
              <a:buNone/>
            </a:pPr>
            <a:r>
              <a:rPr lang="en-US" dirty="0"/>
              <a:t>Recommendations for an effective performance review process include:</a:t>
            </a:r>
          </a:p>
          <a:p>
            <a:r>
              <a:rPr lang="en-US" dirty="0"/>
              <a:t>A feedback process that is continuous</a:t>
            </a:r>
          </a:p>
          <a:p>
            <a:r>
              <a:rPr lang="en-US" dirty="0"/>
              <a:t>A dialogue that includes feedback measured against goals</a:t>
            </a:r>
          </a:p>
          <a:p>
            <a:r>
              <a:rPr lang="en-US" dirty="0"/>
              <a:t>A process for acknowledging the outcomes that is documented between manager and employee</a:t>
            </a:r>
          </a:p>
          <a:p>
            <a:r>
              <a:rPr lang="en-US" dirty="0"/>
              <a:t>A two-way individual conversation</a:t>
            </a:r>
          </a:p>
        </p:txBody>
      </p:sp>
    </p:spTree>
    <p:extLst>
      <p:ext uri="{BB962C8B-B14F-4D97-AF65-F5344CB8AC3E}">
        <p14:creationId xmlns:p14="http://schemas.microsoft.com/office/powerpoint/2010/main" val="17426160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Performance Improvement</a:t>
            </a:r>
          </a:p>
        </p:txBody>
      </p:sp>
      <p:sp>
        <p:nvSpPr>
          <p:cNvPr id="3" name="Content Placeholder 2"/>
          <p:cNvSpPr>
            <a:spLocks noGrp="1"/>
          </p:cNvSpPr>
          <p:nvPr>
            <p:ph idx="1"/>
          </p:nvPr>
        </p:nvSpPr>
        <p:spPr/>
        <p:txBody>
          <a:bodyPr>
            <a:normAutofit fontScale="92500" lnSpcReduction="20000"/>
          </a:bodyPr>
          <a:lstStyle/>
          <a:p>
            <a:r>
              <a:rPr lang="en-US" dirty="0"/>
              <a:t>Performance Improvement Plans (PIP)</a:t>
            </a:r>
          </a:p>
          <a:p>
            <a:pPr lvl="1"/>
            <a:r>
              <a:rPr lang="en-US" dirty="0"/>
              <a:t>Tool used to facilitate performance discussions, record areas of concern and ways to improve performance, and serves as legal and decision making documentation</a:t>
            </a:r>
          </a:p>
          <a:p>
            <a:pPr lvl="1"/>
            <a:r>
              <a:rPr lang="en-US" dirty="0"/>
              <a:t>Formats vary but should include:</a:t>
            </a:r>
          </a:p>
          <a:p>
            <a:pPr lvl="2"/>
            <a:r>
              <a:rPr lang="en-US" dirty="0"/>
              <a:t>Description of performance discrepancies/gaps</a:t>
            </a:r>
          </a:p>
          <a:p>
            <a:pPr lvl="2"/>
            <a:r>
              <a:rPr lang="en-US" dirty="0"/>
              <a:t>Description of actual performance</a:t>
            </a:r>
          </a:p>
          <a:p>
            <a:pPr lvl="2"/>
            <a:r>
              <a:rPr lang="en-US" dirty="0"/>
              <a:t>Description of expected performance</a:t>
            </a:r>
          </a:p>
          <a:p>
            <a:pPr lvl="2"/>
            <a:r>
              <a:rPr lang="en-US" dirty="0"/>
              <a:t>Plan of action and consequences of inaction</a:t>
            </a:r>
          </a:p>
          <a:p>
            <a:pPr lvl="2"/>
            <a:r>
              <a:rPr lang="en-US" dirty="0"/>
              <a:t>Signatures of employee and supervisor</a:t>
            </a:r>
          </a:p>
          <a:p>
            <a:pPr lvl="1"/>
            <a:endParaRPr lang="en-US" dirty="0"/>
          </a:p>
        </p:txBody>
      </p:sp>
    </p:spTree>
    <p:extLst>
      <p:ext uri="{BB962C8B-B14F-4D97-AF65-F5344CB8AC3E}">
        <p14:creationId xmlns:p14="http://schemas.microsoft.com/office/powerpoint/2010/main" val="733727578"/>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442</TotalTime>
  <Words>602</Words>
  <Application>Microsoft Office PowerPoint</Application>
  <PresentationFormat>Widescreen</PresentationFormat>
  <Paragraphs>83</Paragraphs>
  <Slides>14</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14</vt:i4>
      </vt:variant>
    </vt:vector>
  </HeadingPairs>
  <TitlesOfParts>
    <vt:vector size="17" baseType="lpstr">
      <vt:lpstr>Arial</vt:lpstr>
      <vt:lpstr>Garamond</vt:lpstr>
      <vt:lpstr>Organic</vt:lpstr>
      <vt:lpstr>Performance Reviews</vt:lpstr>
      <vt:lpstr>Agenda</vt:lpstr>
      <vt:lpstr>Talent Review Process</vt:lpstr>
      <vt:lpstr>Elements of the Process</vt:lpstr>
      <vt:lpstr>Goal Setting</vt:lpstr>
      <vt:lpstr>Goal Setting</vt:lpstr>
      <vt:lpstr>SMART Goal or Not?</vt:lpstr>
      <vt:lpstr>Performance Reviews</vt:lpstr>
      <vt:lpstr>Performance Improvement</vt:lpstr>
      <vt:lpstr>Common Types of Performance Review Systems</vt:lpstr>
      <vt:lpstr>Common Types of Performance Review Systems</vt:lpstr>
      <vt:lpstr>Common Performance Rating Errors</vt:lpstr>
      <vt:lpstr>Possible Process Issues</vt:lpstr>
      <vt:lpstr>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Performance Reviews</dc:title>
  <dc:creator>Deb Tallo</dc:creator>
  <cp:lastModifiedBy>Darlene Martin</cp:lastModifiedBy>
  <cp:revision>16</cp:revision>
  <dcterms:created xsi:type="dcterms:W3CDTF">2019-04-29T18:33:21Z</dcterms:created>
  <dcterms:modified xsi:type="dcterms:W3CDTF">2019-04-30T19:04:12Z</dcterms:modified>
</cp:coreProperties>
</file>