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257" r:id="rId2"/>
    <p:sldId id="256" r:id="rId3"/>
    <p:sldId id="259" r:id="rId4"/>
    <p:sldId id="260" r:id="rId5"/>
    <p:sldId id="261" r:id="rId6"/>
    <p:sldId id="269" r:id="rId7"/>
    <p:sldId id="258" r:id="rId8"/>
    <p:sldId id="268" r:id="rId9"/>
    <p:sldId id="267" r:id="rId10"/>
    <p:sldId id="263" r:id="rId11"/>
    <p:sldId id="266" r:id="rId12"/>
    <p:sldId id="270" r:id="rId13"/>
    <p:sldId id="262" r:id="rId14"/>
    <p:sldId id="264" r:id="rId15"/>
    <p:sldId id="265" r:id="rId1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114" d="100"/>
          <a:sy n="114" d="100"/>
        </p:scale>
        <p:origin x="3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994429DD-AB12-4F2A-801C-534023825A0F}" type="slidenum">
              <a:rPr lang="en-US" smtClean="0"/>
              <a:t>‹#›</a:t>
            </a:fld>
            <a:endParaRPr lang="en-US"/>
          </a:p>
        </p:txBody>
      </p:sp>
    </p:spTree>
    <p:extLst>
      <p:ext uri="{BB962C8B-B14F-4D97-AF65-F5344CB8AC3E}">
        <p14:creationId xmlns:p14="http://schemas.microsoft.com/office/powerpoint/2010/main" val="3872077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F136FA51-32DE-4AF4-94C8-685B6091C24D}" type="slidenum">
              <a:rPr lang="en-US" smtClean="0"/>
              <a:t>‹#›</a:t>
            </a:fld>
            <a:endParaRPr lang="en-US"/>
          </a:p>
        </p:txBody>
      </p:sp>
    </p:spTree>
    <p:extLst>
      <p:ext uri="{BB962C8B-B14F-4D97-AF65-F5344CB8AC3E}">
        <p14:creationId xmlns:p14="http://schemas.microsoft.com/office/powerpoint/2010/main" val="411572901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sp>
      <p:sp>
        <p:nvSpPr>
          <p:cNvPr id="4" name="Slide Number Placeholder 3"/>
          <p:cNvSpPr>
            <a:spLocks noGrp="1"/>
          </p:cNvSpPr>
          <p:nvPr>
            <p:ph type="sldNum" sz="quarter" idx="10"/>
          </p:nvPr>
        </p:nvSpPr>
        <p:spPr/>
      </p:sp>
      <p:sp>
        <p:nvSpPr>
          <p:cNvPr id="5" name="Date Placeholder 4"/>
          <p:cNvSpPr>
            <a:spLocks noGrp="1"/>
          </p:cNvSpPr>
          <p:nvPr>
            <p:ph type="dt" idx="11"/>
          </p:nvPr>
        </p:nvSpPr>
        <p:spPr/>
      </p:sp>
    </p:spTree>
    <p:extLst>
      <p:ext uri="{BB962C8B-B14F-4D97-AF65-F5344CB8AC3E}">
        <p14:creationId xmlns:p14="http://schemas.microsoft.com/office/powerpoint/2010/main" val="2627095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5" name="Footer Placeholder 4"/>
          <p:cNvSpPr>
            <a:spLocks noGrp="1"/>
          </p:cNvSpPr>
          <p:nvPr>
            <p:ph type="ftr" sz="quarter" idx="11"/>
          </p:nvPr>
        </p:nvSpPr>
        <p:spPr/>
        <p:txBody>
          <a:bodyPr/>
          <a:lstStyle/>
          <a:p>
            <a:endParaRPr lang="en-US" dirty="0">
              <a:solidFill>
                <a:srgbClr val="CAF278"/>
              </a:solidFill>
            </a:endParaRPr>
          </a:p>
        </p:txBody>
      </p:sp>
      <p:sp>
        <p:nvSpPr>
          <p:cNvPr id="6" name="Slide Number Placeholder 5"/>
          <p:cNvSpPr>
            <a:spLocks noGrp="1"/>
          </p:cNvSpPr>
          <p:nvPr>
            <p:ph type="sldNum" sz="quarter" idx="12"/>
          </p:nvPr>
        </p:nvSpPr>
        <p:spPr/>
        <p:txBody>
          <a:bodyPr/>
          <a:lstStyle/>
          <a:p>
            <a:fld id="{96CC2508-4943-4693-8030-7323CA7493B9}" type="slidenum">
              <a:rPr lang="en-US" smtClean="0"/>
              <a:pPr/>
              <a:t>‹#›</a:t>
            </a:fld>
            <a:endParaRPr lang="en-US" dirty="0"/>
          </a:p>
        </p:txBody>
      </p:sp>
    </p:spTree>
    <p:extLst>
      <p:ext uri="{BB962C8B-B14F-4D97-AF65-F5344CB8AC3E}">
        <p14:creationId xmlns:p14="http://schemas.microsoft.com/office/powerpoint/2010/main" val="4197327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5" name="Footer Placeholder 4"/>
          <p:cNvSpPr>
            <a:spLocks noGrp="1"/>
          </p:cNvSpPr>
          <p:nvPr>
            <p:ph type="ftr" sz="quarter" idx="11"/>
          </p:nvPr>
        </p:nvSpPr>
        <p:spPr/>
        <p:txBody>
          <a:bodyPr/>
          <a:lstStyle/>
          <a:p>
            <a:endParaRPr lang="en-US" dirty="0">
              <a:solidFill>
                <a:srgbClr val="CAF278"/>
              </a:solidFill>
            </a:endParaRPr>
          </a:p>
        </p:txBody>
      </p:sp>
      <p:sp>
        <p:nvSpPr>
          <p:cNvPr id="6" name="Slide Number Placeholder 5"/>
          <p:cNvSpPr>
            <a:spLocks noGrp="1"/>
          </p:cNvSpPr>
          <p:nvPr>
            <p:ph type="sldNum" sz="quarter" idx="12"/>
          </p:nvPr>
        </p:nvSpPr>
        <p:spPr/>
        <p:txBody>
          <a:bodyPr/>
          <a:lstStyle/>
          <a:p>
            <a:fld id="{96CC2508-4943-4693-8030-7323CA7493B9}" type="slidenum">
              <a:rPr lang="en-US" smtClean="0"/>
              <a:pPr/>
              <a:t>‹#›</a:t>
            </a:fld>
            <a:endParaRPr lang="en-US" dirty="0"/>
          </a:p>
        </p:txBody>
      </p:sp>
    </p:spTree>
    <p:extLst>
      <p:ext uri="{BB962C8B-B14F-4D97-AF65-F5344CB8AC3E}">
        <p14:creationId xmlns:p14="http://schemas.microsoft.com/office/powerpoint/2010/main" val="1587092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5" name="Footer Placeholder 4"/>
          <p:cNvSpPr>
            <a:spLocks noGrp="1"/>
          </p:cNvSpPr>
          <p:nvPr>
            <p:ph type="ftr" sz="quarter" idx="11"/>
          </p:nvPr>
        </p:nvSpPr>
        <p:spPr/>
        <p:txBody>
          <a:bodyPr/>
          <a:lstStyle/>
          <a:p>
            <a:endParaRPr lang="en-US" dirty="0">
              <a:solidFill>
                <a:srgbClr val="CAF278"/>
              </a:solidFill>
            </a:endParaRPr>
          </a:p>
        </p:txBody>
      </p:sp>
      <p:sp>
        <p:nvSpPr>
          <p:cNvPr id="6" name="Slide Number Placeholder 5"/>
          <p:cNvSpPr>
            <a:spLocks noGrp="1"/>
          </p:cNvSpPr>
          <p:nvPr>
            <p:ph type="sldNum" sz="quarter" idx="12"/>
          </p:nvPr>
        </p:nvSpPr>
        <p:spPr/>
        <p:txBody>
          <a:bodyPr/>
          <a:lstStyle/>
          <a:p>
            <a:fld id="{96CC2508-4943-4693-8030-7323CA7493B9}" type="slidenum">
              <a:rPr lang="en-US" smtClean="0"/>
              <a:pPr/>
              <a:t>‹#›</a:t>
            </a:fld>
            <a:endParaRPr lang="en-US" dirty="0"/>
          </a:p>
        </p:txBody>
      </p:sp>
    </p:spTree>
    <p:extLst>
      <p:ext uri="{BB962C8B-B14F-4D97-AF65-F5344CB8AC3E}">
        <p14:creationId xmlns:p14="http://schemas.microsoft.com/office/powerpoint/2010/main" val="2107004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5" name="Footer Placeholder 4"/>
          <p:cNvSpPr>
            <a:spLocks noGrp="1"/>
          </p:cNvSpPr>
          <p:nvPr>
            <p:ph type="ftr" sz="quarter" idx="11"/>
          </p:nvPr>
        </p:nvSpPr>
        <p:spPr/>
        <p:txBody>
          <a:bodyPr/>
          <a:lstStyle/>
          <a:p>
            <a:endParaRPr lang="en-US" dirty="0">
              <a:solidFill>
                <a:srgbClr val="CAF278"/>
              </a:solidFill>
            </a:endParaRPr>
          </a:p>
        </p:txBody>
      </p:sp>
      <p:sp>
        <p:nvSpPr>
          <p:cNvPr id="6" name="Slide Number Placeholder 5"/>
          <p:cNvSpPr>
            <a:spLocks noGrp="1"/>
          </p:cNvSpPr>
          <p:nvPr>
            <p:ph type="sldNum" sz="quarter" idx="12"/>
          </p:nvPr>
        </p:nvSpPr>
        <p:spPr/>
        <p:txBody>
          <a:bodyPr/>
          <a:lstStyle/>
          <a:p>
            <a:fld id="{96CC2508-4943-4693-8030-7323CA7493B9}" type="slidenum">
              <a:rPr lang="en-US" smtClean="0"/>
              <a:pPr/>
              <a:t>‹#›</a:t>
            </a:fld>
            <a:endParaRPr lang="en-US" dirty="0"/>
          </a:p>
        </p:txBody>
      </p:sp>
    </p:spTree>
    <p:extLst>
      <p:ext uri="{BB962C8B-B14F-4D97-AF65-F5344CB8AC3E}">
        <p14:creationId xmlns:p14="http://schemas.microsoft.com/office/powerpoint/2010/main" val="3240900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5" name="Footer Placeholder 4"/>
          <p:cNvSpPr>
            <a:spLocks noGrp="1"/>
          </p:cNvSpPr>
          <p:nvPr>
            <p:ph type="ftr" sz="quarter" idx="11"/>
          </p:nvPr>
        </p:nvSpPr>
        <p:spPr/>
        <p:txBody>
          <a:bodyPr/>
          <a:lstStyle/>
          <a:p>
            <a:endParaRPr lang="en-US" dirty="0">
              <a:solidFill>
                <a:srgbClr val="CAF278"/>
              </a:solidFill>
            </a:endParaRPr>
          </a:p>
        </p:txBody>
      </p:sp>
      <p:sp>
        <p:nvSpPr>
          <p:cNvPr id="6" name="Slide Number Placeholder 5"/>
          <p:cNvSpPr>
            <a:spLocks noGrp="1"/>
          </p:cNvSpPr>
          <p:nvPr>
            <p:ph type="sldNum" sz="quarter" idx="12"/>
          </p:nvPr>
        </p:nvSpPr>
        <p:spPr/>
        <p:txBody>
          <a:bodyPr/>
          <a:lstStyle/>
          <a:p>
            <a:fld id="{96CC2508-4943-4693-8030-7323CA7493B9}" type="slidenum">
              <a:rPr lang="en-US" smtClean="0"/>
              <a:pPr/>
              <a:t>‹#›</a:t>
            </a:fld>
            <a:endParaRPr lang="en-US" dirty="0"/>
          </a:p>
        </p:txBody>
      </p:sp>
    </p:spTree>
    <p:extLst>
      <p:ext uri="{BB962C8B-B14F-4D97-AF65-F5344CB8AC3E}">
        <p14:creationId xmlns:p14="http://schemas.microsoft.com/office/powerpoint/2010/main" val="1943079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6" name="Footer Placeholder 5"/>
          <p:cNvSpPr>
            <a:spLocks noGrp="1"/>
          </p:cNvSpPr>
          <p:nvPr>
            <p:ph type="ftr" sz="quarter" idx="11"/>
          </p:nvPr>
        </p:nvSpPr>
        <p:spPr/>
        <p:txBody>
          <a:bodyPr/>
          <a:lstStyle/>
          <a:p>
            <a:endParaRPr lang="en-US" dirty="0">
              <a:solidFill>
                <a:srgbClr val="CAF278"/>
              </a:solidFill>
            </a:endParaRPr>
          </a:p>
        </p:txBody>
      </p:sp>
      <p:sp>
        <p:nvSpPr>
          <p:cNvPr id="7" name="Slide Number Placeholder 6"/>
          <p:cNvSpPr>
            <a:spLocks noGrp="1"/>
          </p:cNvSpPr>
          <p:nvPr>
            <p:ph type="sldNum" sz="quarter" idx="12"/>
          </p:nvPr>
        </p:nvSpPr>
        <p:spPr/>
        <p:txBody>
          <a:bodyPr/>
          <a:lstStyle/>
          <a:p>
            <a:fld id="{96CC2508-4943-4693-8030-7323CA7493B9}" type="slidenum">
              <a:rPr lang="en-US" smtClean="0"/>
              <a:pPr/>
              <a:t>‹#›</a:t>
            </a:fld>
            <a:endParaRPr lang="en-US" dirty="0"/>
          </a:p>
        </p:txBody>
      </p:sp>
    </p:spTree>
    <p:extLst>
      <p:ext uri="{BB962C8B-B14F-4D97-AF65-F5344CB8AC3E}">
        <p14:creationId xmlns:p14="http://schemas.microsoft.com/office/powerpoint/2010/main" val="481596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8" name="Footer Placeholder 7"/>
          <p:cNvSpPr>
            <a:spLocks noGrp="1"/>
          </p:cNvSpPr>
          <p:nvPr>
            <p:ph type="ftr" sz="quarter" idx="11"/>
          </p:nvPr>
        </p:nvSpPr>
        <p:spPr/>
        <p:txBody>
          <a:bodyPr/>
          <a:lstStyle/>
          <a:p>
            <a:endParaRPr lang="en-US" dirty="0">
              <a:solidFill>
                <a:srgbClr val="CAF278"/>
              </a:solidFill>
            </a:endParaRPr>
          </a:p>
        </p:txBody>
      </p:sp>
      <p:sp>
        <p:nvSpPr>
          <p:cNvPr id="9" name="Slide Number Placeholder 8"/>
          <p:cNvSpPr>
            <a:spLocks noGrp="1"/>
          </p:cNvSpPr>
          <p:nvPr>
            <p:ph type="sldNum" sz="quarter" idx="12"/>
          </p:nvPr>
        </p:nvSpPr>
        <p:spPr/>
        <p:txBody>
          <a:bodyPr/>
          <a:lstStyle/>
          <a:p>
            <a:fld id="{96CC2508-4943-4693-8030-7323CA7493B9}" type="slidenum">
              <a:rPr lang="en-US" smtClean="0"/>
              <a:pPr/>
              <a:t>‹#›</a:t>
            </a:fld>
            <a:endParaRPr lang="en-US" dirty="0"/>
          </a:p>
        </p:txBody>
      </p:sp>
    </p:spTree>
    <p:extLst>
      <p:ext uri="{BB962C8B-B14F-4D97-AF65-F5344CB8AC3E}">
        <p14:creationId xmlns:p14="http://schemas.microsoft.com/office/powerpoint/2010/main" val="2524843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4" name="Footer Placeholder 3"/>
          <p:cNvSpPr>
            <a:spLocks noGrp="1"/>
          </p:cNvSpPr>
          <p:nvPr>
            <p:ph type="ftr" sz="quarter" idx="11"/>
          </p:nvPr>
        </p:nvSpPr>
        <p:spPr/>
        <p:txBody>
          <a:bodyPr/>
          <a:lstStyle/>
          <a:p>
            <a:endParaRPr lang="en-US" dirty="0">
              <a:solidFill>
                <a:srgbClr val="CAF278"/>
              </a:solidFill>
            </a:endParaRPr>
          </a:p>
        </p:txBody>
      </p:sp>
      <p:sp>
        <p:nvSpPr>
          <p:cNvPr id="5" name="Slide Number Placeholder 4"/>
          <p:cNvSpPr>
            <a:spLocks noGrp="1"/>
          </p:cNvSpPr>
          <p:nvPr>
            <p:ph type="sldNum" sz="quarter" idx="12"/>
          </p:nvPr>
        </p:nvSpPr>
        <p:spPr/>
        <p:txBody>
          <a:bodyPr/>
          <a:lstStyle/>
          <a:p>
            <a:fld id="{96CC2508-4943-4693-8030-7323CA7493B9}" type="slidenum">
              <a:rPr lang="en-US" smtClean="0"/>
              <a:pPr/>
              <a:t>‹#›</a:t>
            </a:fld>
            <a:endParaRPr lang="en-US" dirty="0"/>
          </a:p>
        </p:txBody>
      </p:sp>
    </p:spTree>
    <p:extLst>
      <p:ext uri="{BB962C8B-B14F-4D97-AF65-F5344CB8AC3E}">
        <p14:creationId xmlns:p14="http://schemas.microsoft.com/office/powerpoint/2010/main" val="2431760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3" name="Footer Placeholder 2"/>
          <p:cNvSpPr>
            <a:spLocks noGrp="1"/>
          </p:cNvSpPr>
          <p:nvPr>
            <p:ph type="ftr" sz="quarter" idx="11"/>
          </p:nvPr>
        </p:nvSpPr>
        <p:spPr/>
        <p:txBody>
          <a:bodyPr/>
          <a:lstStyle/>
          <a:p>
            <a:endParaRPr lang="en-US" dirty="0">
              <a:solidFill>
                <a:srgbClr val="CAF278"/>
              </a:solidFill>
            </a:endParaRPr>
          </a:p>
        </p:txBody>
      </p:sp>
      <p:sp>
        <p:nvSpPr>
          <p:cNvPr id="4" name="Slide Number Placeholder 3"/>
          <p:cNvSpPr>
            <a:spLocks noGrp="1"/>
          </p:cNvSpPr>
          <p:nvPr>
            <p:ph type="sldNum" sz="quarter" idx="12"/>
          </p:nvPr>
        </p:nvSpPr>
        <p:spPr/>
        <p:txBody>
          <a:bodyPr/>
          <a:lstStyle/>
          <a:p>
            <a:fld id="{96CC2508-4943-4693-8030-7323CA7493B9}" type="slidenum">
              <a:rPr lang="en-US" smtClean="0"/>
              <a:pPr/>
              <a:t>‹#›</a:t>
            </a:fld>
            <a:endParaRPr lang="en-US" dirty="0"/>
          </a:p>
        </p:txBody>
      </p:sp>
    </p:spTree>
    <p:extLst>
      <p:ext uri="{BB962C8B-B14F-4D97-AF65-F5344CB8AC3E}">
        <p14:creationId xmlns:p14="http://schemas.microsoft.com/office/powerpoint/2010/main" val="286831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6" name="Footer Placeholder 5"/>
          <p:cNvSpPr>
            <a:spLocks noGrp="1"/>
          </p:cNvSpPr>
          <p:nvPr>
            <p:ph type="ftr" sz="quarter" idx="11"/>
          </p:nvPr>
        </p:nvSpPr>
        <p:spPr/>
        <p:txBody>
          <a:bodyPr/>
          <a:lstStyle/>
          <a:p>
            <a:endParaRPr lang="en-US" dirty="0">
              <a:solidFill>
                <a:srgbClr val="CAF278"/>
              </a:solidFill>
            </a:endParaRPr>
          </a:p>
        </p:txBody>
      </p:sp>
      <p:sp>
        <p:nvSpPr>
          <p:cNvPr id="7" name="Slide Number Placeholder 6"/>
          <p:cNvSpPr>
            <a:spLocks noGrp="1"/>
          </p:cNvSpPr>
          <p:nvPr>
            <p:ph type="sldNum" sz="quarter" idx="12"/>
          </p:nvPr>
        </p:nvSpPr>
        <p:spPr/>
        <p:txBody>
          <a:bodyPr/>
          <a:lstStyle/>
          <a:p>
            <a:fld id="{96CC2508-4943-4693-8030-7323CA7493B9}" type="slidenum">
              <a:rPr lang="en-US" smtClean="0"/>
              <a:pPr/>
              <a:t>‹#›</a:t>
            </a:fld>
            <a:endParaRPr lang="en-US" dirty="0"/>
          </a:p>
        </p:txBody>
      </p:sp>
      <p:sp>
        <p:nvSpPr>
          <p:cNvPr id="9" name="Content Placeholder 8"/>
          <p:cNvSpPr>
            <a:spLocks noGrp="1"/>
          </p:cNvSpPr>
          <p:nvPr>
            <p:ph sz="quarter" idx="13"/>
          </p:nvPr>
        </p:nvSpPr>
        <p:spPr>
          <a:xfrm>
            <a:off x="406400" y="381000"/>
            <a:ext cx="103632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18452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0F79EC3A-2856-4A57-B398-811AC63FDDC2}" type="datetimeFigureOut">
              <a:rPr lang="en-US" smtClean="0">
                <a:solidFill>
                  <a:srgbClr val="CAF278"/>
                </a:solidFill>
              </a:rPr>
              <a:pPr/>
              <a:t>4/30/2019</a:t>
            </a:fld>
            <a:endParaRPr lang="en-US" dirty="0">
              <a:solidFill>
                <a:srgbClr val="CAF278"/>
              </a:solidFill>
            </a:endParaRPr>
          </a:p>
        </p:txBody>
      </p:sp>
      <p:sp>
        <p:nvSpPr>
          <p:cNvPr id="9" name="Slide Number Placeholder 8"/>
          <p:cNvSpPr>
            <a:spLocks noGrp="1"/>
          </p:cNvSpPr>
          <p:nvPr>
            <p:ph type="sldNum" sz="quarter" idx="11"/>
          </p:nvPr>
        </p:nvSpPr>
        <p:spPr/>
        <p:txBody>
          <a:bodyPr/>
          <a:lstStyle/>
          <a:p>
            <a:fld id="{96CC2508-4943-4693-8030-7323CA7493B9}"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solidFill>
                <a:srgbClr val="CAF278"/>
              </a:solidFill>
            </a:endParaRPr>
          </a:p>
        </p:txBody>
      </p:sp>
    </p:spTree>
    <p:extLst>
      <p:ext uri="{BB962C8B-B14F-4D97-AF65-F5344CB8AC3E}">
        <p14:creationId xmlns:p14="http://schemas.microsoft.com/office/powerpoint/2010/main" val="243014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6CC2508-4943-4693-8030-7323CA7493B9}" type="slidenum">
              <a:rPr lang="en-US" smtClean="0"/>
              <a:pPr/>
              <a:t>‹#›</a:t>
            </a:fld>
            <a:endParaRPr lang="en-US" dirty="0"/>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dirty="0">
              <a:solidFill>
                <a:srgbClr val="CAF278"/>
              </a:solidFill>
            </a:endParaRPr>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0F79EC3A-2856-4A57-B398-811AC63FDDC2}" type="datetimeFigureOut">
              <a:rPr lang="en-US" smtClean="0">
                <a:solidFill>
                  <a:srgbClr val="CAF278"/>
                </a:solidFill>
              </a:rPr>
              <a:pPr/>
              <a:t>4/30/2019</a:t>
            </a:fld>
            <a:endParaRPr lang="en-US" dirty="0">
              <a:solidFill>
                <a:srgbClr val="CAF278"/>
              </a:solidFill>
            </a:endParaRPr>
          </a:p>
        </p:txBody>
      </p:sp>
    </p:spTree>
    <p:extLst>
      <p:ext uri="{BB962C8B-B14F-4D97-AF65-F5344CB8AC3E}">
        <p14:creationId xmlns:p14="http://schemas.microsoft.com/office/powerpoint/2010/main" val="34104529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0" y="1295401"/>
            <a:ext cx="9174480" cy="1470025"/>
          </a:xfrm>
        </p:spPr>
        <p:txBody>
          <a:bodyPr>
            <a:normAutofit fontScale="90000"/>
          </a:bodyPr>
          <a:lstStyle/>
          <a:p>
            <a:r>
              <a:rPr lang="en-US" sz="5300" dirty="0"/>
              <a:t>Missouri Medical Marijuana Update:</a:t>
            </a:r>
            <a:br>
              <a:rPr lang="en-US" dirty="0"/>
            </a:br>
            <a:r>
              <a:rPr lang="en-US" sz="3600" dirty="0"/>
              <a:t>Are </a:t>
            </a:r>
            <a:r>
              <a:rPr lang="en-US" sz="3600"/>
              <a:t>Your Policies Up in Smoke?</a:t>
            </a:r>
            <a:endParaRPr lang="en-US" sz="3600" dirty="0"/>
          </a:p>
        </p:txBody>
      </p:sp>
      <p:sp>
        <p:nvSpPr>
          <p:cNvPr id="3" name="Subtitle 2"/>
          <p:cNvSpPr>
            <a:spLocks noGrp="1"/>
          </p:cNvSpPr>
          <p:nvPr>
            <p:ph type="subTitle" idx="1"/>
          </p:nvPr>
        </p:nvSpPr>
        <p:spPr>
          <a:xfrm>
            <a:off x="830132" y="3048897"/>
            <a:ext cx="6400800" cy="3124200"/>
          </a:xfrm>
        </p:spPr>
        <p:txBody>
          <a:bodyPr>
            <a:normAutofit fontScale="32500" lnSpcReduction="20000"/>
          </a:bodyPr>
          <a:lstStyle/>
          <a:p>
            <a:br>
              <a:rPr lang="en-US" sz="11100" dirty="0"/>
            </a:br>
            <a:r>
              <a:rPr lang="en-US" sz="9800" b="1" dirty="0"/>
              <a:t>John J. Marino, Jr.</a:t>
            </a:r>
          </a:p>
          <a:p>
            <a:r>
              <a:rPr lang="en-US" sz="5900" dirty="0">
                <a:solidFill>
                  <a:schemeClr val="accent2">
                    <a:lumMod val="75000"/>
                  </a:schemeClr>
                </a:solidFill>
              </a:rPr>
              <a:t>McMahon Berger</a:t>
            </a:r>
          </a:p>
          <a:p>
            <a:r>
              <a:rPr lang="en-US" sz="4500" dirty="0"/>
              <a:t>2730 North Ballas Road, Suite 200</a:t>
            </a:r>
            <a:br>
              <a:rPr lang="en-US" sz="4500" dirty="0"/>
            </a:br>
            <a:r>
              <a:rPr lang="en-US" sz="4500" dirty="0"/>
              <a:t>St. Louis, MO 63131</a:t>
            </a:r>
            <a:br>
              <a:rPr lang="en-US" sz="4500" dirty="0"/>
            </a:br>
            <a:r>
              <a:rPr lang="en-US" sz="4500" dirty="0"/>
              <a:t>(314) 567-7350</a:t>
            </a:r>
            <a:br>
              <a:rPr lang="en-US" sz="4500" dirty="0"/>
            </a:br>
            <a:r>
              <a:rPr lang="en-US" sz="4500" dirty="0"/>
              <a:t>(314) 567-5968 (fax)</a:t>
            </a:r>
            <a:br>
              <a:rPr lang="en-US" sz="4500" dirty="0"/>
            </a:br>
            <a:r>
              <a:rPr lang="en-US" sz="4500" u="sng" dirty="0"/>
              <a:t>www.mcmahonberger.com</a:t>
            </a:r>
          </a:p>
          <a:p>
            <a:r>
              <a:rPr lang="en-US" sz="4500" u="sng" dirty="0"/>
              <a:t>marino@mcmahonberger.com</a:t>
            </a:r>
          </a:p>
          <a:p>
            <a:r>
              <a:rPr lang="en-US" sz="4500" u="sng" dirty="0"/>
              <a:t>lemoine@mcmahonberger.com</a:t>
            </a:r>
          </a:p>
          <a:p>
            <a:endParaRPr lang="en-US" sz="4500" u="sng" dirty="0"/>
          </a:p>
          <a:p>
            <a:endParaRPr lang="en-US" dirty="0"/>
          </a:p>
          <a:p>
            <a:endParaRPr lang="en-US" dirty="0"/>
          </a:p>
        </p:txBody>
      </p:sp>
    </p:spTree>
    <p:extLst>
      <p:ext uri="{BB962C8B-B14F-4D97-AF65-F5344CB8AC3E}">
        <p14:creationId xmlns:p14="http://schemas.microsoft.com/office/powerpoint/2010/main" val="3701815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Drug Free Workplace Act</a:t>
            </a:r>
          </a:p>
        </p:txBody>
      </p:sp>
      <p:sp>
        <p:nvSpPr>
          <p:cNvPr id="3" name="Content Placeholder 2"/>
          <p:cNvSpPr>
            <a:spLocks noGrp="1"/>
          </p:cNvSpPr>
          <p:nvPr>
            <p:ph idx="1"/>
          </p:nvPr>
        </p:nvSpPr>
        <p:spPr/>
        <p:txBody>
          <a:bodyPr>
            <a:noAutofit/>
          </a:bodyPr>
          <a:lstStyle/>
          <a:p>
            <a:pPr algn="just"/>
            <a:r>
              <a:rPr lang="en-US" sz="2800" dirty="0"/>
              <a:t>The </a:t>
            </a:r>
            <a:r>
              <a:rPr lang="en-US" sz="2800" u="sng" dirty="0"/>
              <a:t>Drug Free Workplace Act</a:t>
            </a:r>
            <a:r>
              <a:rPr lang="en-US" sz="2800" dirty="0"/>
              <a:t> requires that federal contractors:</a:t>
            </a:r>
          </a:p>
          <a:p>
            <a:pPr lvl="1" algn="just"/>
            <a:r>
              <a:rPr lang="en-US" sz="2800" dirty="0"/>
              <a:t>Maintain a workplace absent illegal drugs</a:t>
            </a:r>
          </a:p>
          <a:p>
            <a:pPr lvl="1" algn="just"/>
            <a:r>
              <a:rPr lang="en-US" sz="2800" dirty="0"/>
              <a:t>Create a drug-free awareness program and require employees to sign contracts pledging to comply</a:t>
            </a:r>
          </a:p>
          <a:p>
            <a:pPr lvl="1" algn="just"/>
            <a:r>
              <a:rPr lang="en-US" sz="2800" dirty="0"/>
              <a:t>Report any drug convictions against employees to the federal government</a:t>
            </a:r>
          </a:p>
          <a:p>
            <a:pPr lvl="1" algn="just"/>
            <a:r>
              <a:rPr lang="en-US" sz="2800" dirty="0"/>
              <a:t>Appropriately discipline employees for drug convictions</a:t>
            </a:r>
          </a:p>
          <a:p>
            <a:pPr marL="457200" lvl="1" indent="0" algn="just">
              <a:buNone/>
            </a:pPr>
            <a:r>
              <a:rPr lang="en-US" sz="2800" dirty="0"/>
              <a:t>*note that there is no testing requirement, but if drug convictions occur in the workplace, federal funding is at risk.</a:t>
            </a:r>
          </a:p>
        </p:txBody>
      </p:sp>
    </p:spTree>
    <p:extLst>
      <p:ext uri="{BB962C8B-B14F-4D97-AF65-F5344CB8AC3E}">
        <p14:creationId xmlns:p14="http://schemas.microsoft.com/office/powerpoint/2010/main" val="2512874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Americans with Disabilities Act</a:t>
            </a:r>
          </a:p>
        </p:txBody>
      </p:sp>
      <p:sp>
        <p:nvSpPr>
          <p:cNvPr id="3" name="Content Placeholder 2"/>
          <p:cNvSpPr>
            <a:spLocks noGrp="1"/>
          </p:cNvSpPr>
          <p:nvPr>
            <p:ph idx="1"/>
          </p:nvPr>
        </p:nvSpPr>
        <p:spPr>
          <a:xfrm>
            <a:off x="609600" y="1600200"/>
            <a:ext cx="9372600" cy="5105400"/>
          </a:xfrm>
        </p:spPr>
        <p:txBody>
          <a:bodyPr>
            <a:normAutofit fontScale="92500" lnSpcReduction="20000"/>
          </a:bodyPr>
          <a:lstStyle/>
          <a:p>
            <a:pPr algn="just"/>
            <a:r>
              <a:rPr lang="en-US" dirty="0"/>
              <a:t>The ADA does </a:t>
            </a:r>
            <a:r>
              <a:rPr lang="en-US" b="1" u="sng" dirty="0"/>
              <a:t>not</a:t>
            </a:r>
            <a:r>
              <a:rPr lang="en-US" dirty="0"/>
              <a:t> consider individuals who currently use illegal drugs to be qualified disabled individuals entitled to reasonable accommodation. 42 U.S.C. § 12114(a).</a:t>
            </a:r>
          </a:p>
          <a:p>
            <a:pPr algn="just"/>
            <a:r>
              <a:rPr lang="en-US" dirty="0"/>
              <a:t>Some of the first states to legalize marijuana have generally held that the ADA </a:t>
            </a:r>
            <a:r>
              <a:rPr lang="en-US" u="sng" dirty="0"/>
              <a:t>does not </a:t>
            </a:r>
            <a:r>
              <a:rPr lang="en-US" dirty="0"/>
              <a:t>protect medical marijuana use (California, Oregon, Colorado)</a:t>
            </a:r>
          </a:p>
          <a:p>
            <a:pPr algn="just"/>
            <a:r>
              <a:rPr lang="en-US" dirty="0"/>
              <a:t>However, later states have specifically carved out prohibitions of discriminating against people who have a lawfully held card (New York, Alaska, Connecticut, Illinois, Rhode Island, Pennsylvania Arizona, Delaware, Minnesota and Nevada).</a:t>
            </a:r>
          </a:p>
          <a:p>
            <a:pPr algn="just"/>
            <a:r>
              <a:rPr lang="en-US" dirty="0"/>
              <a:t>Federal courts have generally held that these anti-discrimination provisions are not preempted by state law </a:t>
            </a:r>
          </a:p>
          <a:p>
            <a:pPr algn="just"/>
            <a:r>
              <a:rPr lang="en-US" dirty="0"/>
              <a:t>We will have to be on the lookout for state cases like:</a:t>
            </a:r>
          </a:p>
          <a:p>
            <a:pPr lvl="1" algn="just"/>
            <a:r>
              <a:rPr lang="en-US" u="sng" dirty="0" err="1"/>
              <a:t>Barbuto</a:t>
            </a:r>
            <a:r>
              <a:rPr lang="en-US" u="sng" dirty="0"/>
              <a:t> v. Advantage Sales and Mktg., LLC</a:t>
            </a:r>
            <a:r>
              <a:rPr lang="en-US" dirty="0"/>
              <a:t>, 78 N.E.3d 37, 45 (Mass. 2017) where the Massachusetts Supreme Judicial Court held that, “an exception to an employer's drug policy to permit [medical marijuana] use is a facially reasonable  accommodation.”</a:t>
            </a:r>
          </a:p>
          <a:p>
            <a:pPr lvl="1" algn="just"/>
            <a:r>
              <a:rPr lang="en-US" u="sng" dirty="0"/>
              <a:t>Callaghan v. Darlington Fabrics Co</a:t>
            </a:r>
            <a:r>
              <a:rPr lang="en-US" dirty="0"/>
              <a:t>., 2017 WL 2321181 (R.I. Super. May 23, 2017) that held it was a violation of the state’s medical marijuana statute to discriminate against a cardholder job applicant</a:t>
            </a:r>
          </a:p>
          <a:p>
            <a:pPr marL="411480" lvl="1" indent="0" algn="just">
              <a:buNone/>
            </a:pPr>
            <a:br>
              <a:rPr lang="en-US" dirty="0"/>
            </a:br>
            <a:br>
              <a:rPr lang="en-US" dirty="0"/>
            </a:br>
            <a:endParaRPr lang="en-US" dirty="0"/>
          </a:p>
        </p:txBody>
      </p:sp>
    </p:spTree>
    <p:extLst>
      <p:ext uri="{BB962C8B-B14F-4D97-AF65-F5344CB8AC3E}">
        <p14:creationId xmlns:p14="http://schemas.microsoft.com/office/powerpoint/2010/main" val="139566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Missouri’s Medical Marijuana Law</a:t>
            </a:r>
          </a:p>
        </p:txBody>
      </p:sp>
      <p:sp>
        <p:nvSpPr>
          <p:cNvPr id="3" name="Content Placeholder 2"/>
          <p:cNvSpPr>
            <a:spLocks noGrp="1"/>
          </p:cNvSpPr>
          <p:nvPr>
            <p:ph idx="1"/>
          </p:nvPr>
        </p:nvSpPr>
        <p:spPr/>
        <p:txBody>
          <a:bodyPr/>
          <a:lstStyle/>
          <a:p>
            <a:pPr algn="just"/>
            <a:r>
              <a:rPr lang="en-US" dirty="0"/>
              <a:t>Unlike many of the state laws referenced previously, Missouri’s medical marijuana law </a:t>
            </a:r>
            <a:r>
              <a:rPr lang="en-US" b="1" u="sng" dirty="0"/>
              <a:t>does not </a:t>
            </a:r>
            <a:r>
              <a:rPr lang="en-US" dirty="0"/>
              <a:t>contain a specific anti-discrimination provision.</a:t>
            </a:r>
          </a:p>
          <a:p>
            <a:pPr algn="just"/>
            <a:r>
              <a:rPr lang="en-US" dirty="0"/>
              <a:t>In fact, it has language that specifically prohibits employees from filing claims against a business for discrimination based on prohibiting an employee from being under the influence of marijuana while at work – </a:t>
            </a:r>
            <a:r>
              <a:rPr lang="en-US" b="1" u="sng" dirty="0"/>
              <a:t>in other words, employees in Missouri cannot be under the influence while at work</a:t>
            </a:r>
          </a:p>
          <a:p>
            <a:pPr algn="just"/>
            <a:r>
              <a:rPr lang="en-US" dirty="0"/>
              <a:t>However, we will have to wait and see how Missouri courts handle their interpretation of whether employers can discriminate based on marijuana usage under ADA and/or MHRA claims (i.e. marijuana usage as a reasonable accommodation).</a:t>
            </a:r>
          </a:p>
          <a:p>
            <a:pPr lvl="1" algn="just"/>
            <a:r>
              <a:rPr lang="en-US" dirty="0"/>
              <a:t>Claims would arise for an employer discrimination of using medical marijuana </a:t>
            </a:r>
            <a:r>
              <a:rPr lang="en-US" b="1" u="sng" dirty="0"/>
              <a:t>outside of work</a:t>
            </a:r>
            <a:r>
              <a:rPr lang="en-US" b="1" dirty="0"/>
              <a:t> </a:t>
            </a:r>
            <a:r>
              <a:rPr lang="en-US" dirty="0"/>
              <a:t>as the statute allows employers to prohibit employees from being under the influence while at work</a:t>
            </a:r>
          </a:p>
        </p:txBody>
      </p:sp>
    </p:spTree>
    <p:extLst>
      <p:ext uri="{BB962C8B-B14F-4D97-AF65-F5344CB8AC3E}">
        <p14:creationId xmlns:p14="http://schemas.microsoft.com/office/powerpoint/2010/main" val="287918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Reconsidering the Pre-Employment Drug Test</a:t>
            </a:r>
          </a:p>
        </p:txBody>
      </p:sp>
      <p:sp>
        <p:nvSpPr>
          <p:cNvPr id="3" name="Content Placeholder 2"/>
          <p:cNvSpPr>
            <a:spLocks noGrp="1"/>
          </p:cNvSpPr>
          <p:nvPr>
            <p:ph idx="1"/>
          </p:nvPr>
        </p:nvSpPr>
        <p:spPr/>
        <p:txBody>
          <a:bodyPr>
            <a:normAutofit fontScale="92500" lnSpcReduction="10000"/>
          </a:bodyPr>
          <a:lstStyle/>
          <a:p>
            <a:pPr algn="just"/>
            <a:r>
              <a:rPr lang="en-US" sz="2800" dirty="0"/>
              <a:t>Employers can still drug test and the policy should be strictly enforced</a:t>
            </a:r>
          </a:p>
          <a:p>
            <a:pPr algn="just"/>
            <a:r>
              <a:rPr lang="en-US" sz="2800" dirty="0"/>
              <a:t>Review the policy to ensure it clearly prohibits employees from being under the influence at work</a:t>
            </a:r>
          </a:p>
          <a:p>
            <a:pPr algn="just"/>
            <a:r>
              <a:rPr lang="en-US" sz="2800" dirty="0"/>
              <a:t>Do you NEED a pre-employment drug screen?</a:t>
            </a:r>
          </a:p>
          <a:p>
            <a:pPr lvl="1" algn="just"/>
            <a:r>
              <a:rPr lang="en-US" sz="2800" dirty="0"/>
              <a:t>Is it required by law (DOT, safety sensitive)?</a:t>
            </a:r>
          </a:p>
          <a:p>
            <a:pPr lvl="2" algn="just"/>
            <a:r>
              <a:rPr lang="en-US" sz="2600" dirty="0"/>
              <a:t>Consider employee license requirements?</a:t>
            </a:r>
          </a:p>
          <a:p>
            <a:pPr lvl="2" algn="just"/>
            <a:r>
              <a:rPr lang="en-US" sz="2600" dirty="0"/>
              <a:t>Safety Sensitive position?</a:t>
            </a:r>
          </a:p>
          <a:p>
            <a:pPr lvl="3" algn="just"/>
            <a:r>
              <a:rPr lang="en-US" sz="2600" dirty="0"/>
              <a:t>Safety-sensitive jobs are defined as "any job that requires duties or tasks that could affect the safety or health of the employee performing the task or others.”</a:t>
            </a:r>
          </a:p>
          <a:p>
            <a:pPr lvl="1" algn="just"/>
            <a:r>
              <a:rPr lang="en-US" sz="2800" dirty="0"/>
              <a:t>Are you a federal contractor?</a:t>
            </a:r>
          </a:p>
        </p:txBody>
      </p:sp>
    </p:spTree>
    <p:extLst>
      <p:ext uri="{BB962C8B-B14F-4D97-AF65-F5344CB8AC3E}">
        <p14:creationId xmlns:p14="http://schemas.microsoft.com/office/powerpoint/2010/main" val="2337189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Reconsidering the Pre-Employment Drug Test</a:t>
            </a:r>
          </a:p>
        </p:txBody>
      </p:sp>
      <p:sp>
        <p:nvSpPr>
          <p:cNvPr id="3" name="Content Placeholder 2"/>
          <p:cNvSpPr>
            <a:spLocks noGrp="1"/>
          </p:cNvSpPr>
          <p:nvPr>
            <p:ph idx="1"/>
          </p:nvPr>
        </p:nvSpPr>
        <p:spPr/>
        <p:txBody>
          <a:bodyPr/>
          <a:lstStyle/>
          <a:p>
            <a:pPr algn="just"/>
            <a:r>
              <a:rPr lang="en-US" sz="2800" dirty="0"/>
              <a:t>Consider customizing the pre-employment drug screen if your industry permits limited testing</a:t>
            </a:r>
          </a:p>
          <a:p>
            <a:pPr lvl="1" algn="just"/>
            <a:r>
              <a:rPr lang="en-US" sz="2600" dirty="0"/>
              <a:t>In a contracted labor market, will eliminating the pre-employment drug screen result in more employment candidates?</a:t>
            </a:r>
          </a:p>
          <a:p>
            <a:pPr lvl="1" algn="just"/>
            <a:r>
              <a:rPr lang="en-US" sz="2600" dirty="0"/>
              <a:t>Drug screening facilities can customize tests beyond the standard 5 or 10 panel tests should employer’s choose to remove marijuana from pre-employment screening</a:t>
            </a:r>
          </a:p>
          <a:p>
            <a:pPr algn="just"/>
            <a:endParaRPr lang="en-US" dirty="0"/>
          </a:p>
        </p:txBody>
      </p:sp>
    </p:spTree>
    <p:extLst>
      <p:ext uri="{BB962C8B-B14F-4D97-AF65-F5344CB8AC3E}">
        <p14:creationId xmlns:p14="http://schemas.microsoft.com/office/powerpoint/2010/main" val="24534956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Post-Employment Drug Screens</a:t>
            </a:r>
          </a:p>
        </p:txBody>
      </p:sp>
      <p:sp>
        <p:nvSpPr>
          <p:cNvPr id="3" name="Content Placeholder 2"/>
          <p:cNvSpPr>
            <a:spLocks noGrp="1"/>
          </p:cNvSpPr>
          <p:nvPr>
            <p:ph idx="1"/>
          </p:nvPr>
        </p:nvSpPr>
        <p:spPr/>
        <p:txBody>
          <a:bodyPr>
            <a:normAutofit fontScale="85000" lnSpcReduction="20000"/>
          </a:bodyPr>
          <a:lstStyle/>
          <a:p>
            <a:pPr algn="just"/>
            <a:r>
              <a:rPr lang="en-US" dirty="0"/>
              <a:t>Make sure your written policy/CBA accurately reflects how your company will treat marijuana use. </a:t>
            </a:r>
          </a:p>
          <a:p>
            <a:pPr lvl="1" algn="just"/>
            <a:r>
              <a:rPr lang="en-US" dirty="0"/>
              <a:t>Random drug tests? </a:t>
            </a:r>
          </a:p>
          <a:p>
            <a:pPr lvl="1" algn="just"/>
            <a:r>
              <a:rPr lang="en-US" dirty="0"/>
              <a:t>Drug testing after accidents?</a:t>
            </a:r>
          </a:p>
          <a:p>
            <a:pPr algn="just"/>
            <a:r>
              <a:rPr lang="en-US" dirty="0"/>
              <a:t>There is currently no test to determine in an employee is currently impaired by marijuana</a:t>
            </a:r>
          </a:p>
          <a:p>
            <a:pPr lvl="1" algn="just"/>
            <a:r>
              <a:rPr lang="en-US" dirty="0"/>
              <a:t>Unlike alcohol and other drugs, marijuana stays in a person’s system much longer than other drugs (weeks to months), so it is very difficult to determine if an employee is impaired at the time of an accident and/or testing</a:t>
            </a:r>
          </a:p>
          <a:p>
            <a:pPr lvl="1" algn="just"/>
            <a:r>
              <a:rPr lang="en-US" dirty="0"/>
              <a:t>Train managers to see indicators that an employee may be under the influence </a:t>
            </a:r>
          </a:p>
          <a:p>
            <a:pPr lvl="1" algn="just"/>
            <a:r>
              <a:rPr lang="en-US" dirty="0"/>
              <a:t>Train managers on “reasonable suspicion” standards</a:t>
            </a:r>
          </a:p>
          <a:p>
            <a:pPr algn="just"/>
            <a:r>
              <a:rPr lang="en-US" dirty="0"/>
              <a:t>Missouri’s workers' compensation laws provide some additional relief for employers:</a:t>
            </a:r>
          </a:p>
          <a:p>
            <a:pPr lvl="1" algn="just"/>
            <a:r>
              <a:rPr lang="en-US" dirty="0"/>
              <a:t>Mo. Ann. Stat. § 287.120 – Workers’ Compensation:</a:t>
            </a:r>
          </a:p>
          <a:p>
            <a:pPr marL="800100" lvl="2" indent="0" algn="just">
              <a:buNone/>
            </a:pPr>
            <a:endParaRPr lang="en-US" dirty="0"/>
          </a:p>
          <a:p>
            <a:pPr marL="800100" lvl="2" indent="0" algn="just">
              <a:buNone/>
            </a:pPr>
            <a:r>
              <a:rPr lang="en-US" dirty="0"/>
              <a:t>“Where the employee </a:t>
            </a:r>
            <a:r>
              <a:rPr lang="en-US" b="1" dirty="0"/>
              <a:t>fails to obey any </a:t>
            </a:r>
            <a:r>
              <a:rPr lang="en-US" b="1" i="1" dirty="0"/>
              <a:t>rule</a:t>
            </a:r>
            <a:r>
              <a:rPr lang="en-US" b="1" dirty="0"/>
              <a:t> or </a:t>
            </a:r>
            <a:r>
              <a:rPr lang="en-US" b="1" i="1" dirty="0"/>
              <a:t>policy </a:t>
            </a:r>
            <a:r>
              <a:rPr lang="en-US" dirty="0"/>
              <a:t>adopted by the employer relating to a drug-free workplace or the use of alcohol or nonprescribed controlled drugs in the workplace, the </a:t>
            </a:r>
            <a:r>
              <a:rPr lang="en-US" b="1" dirty="0"/>
              <a:t>compensation and death benefit provided for herein shall be reduced fifty percent </a:t>
            </a:r>
            <a:r>
              <a:rPr lang="en-US" dirty="0"/>
              <a:t>if the injury was sustained in conjunction with the use of alcohol or nonprescribed controlled drugs.”</a:t>
            </a:r>
          </a:p>
          <a:p>
            <a:pPr marL="800100" lvl="2" indent="0" algn="just">
              <a:buNone/>
            </a:pPr>
            <a:endParaRPr lang="en-US" dirty="0"/>
          </a:p>
          <a:p>
            <a:pPr marL="800100" lvl="2" indent="0" algn="just">
              <a:buNone/>
            </a:pPr>
            <a:r>
              <a:rPr lang="en-US" dirty="0"/>
              <a:t>“If, however, the </a:t>
            </a:r>
            <a:r>
              <a:rPr lang="en-US" b="1" dirty="0"/>
              <a:t>use of alcohol or nonprescribed controlled drugs in violation of the employer's </a:t>
            </a:r>
            <a:r>
              <a:rPr lang="en-US" b="1" i="1" dirty="0"/>
              <a:t>rule</a:t>
            </a:r>
            <a:r>
              <a:rPr lang="en-US" b="1" dirty="0"/>
              <a:t> or </a:t>
            </a:r>
            <a:r>
              <a:rPr lang="en-US" b="1" i="1" dirty="0"/>
              <a:t>policy</a:t>
            </a:r>
            <a:r>
              <a:rPr lang="en-US" b="1" dirty="0"/>
              <a:t> is the proximate cause of the injury, then the benefits or compensation otherwise payable under this chapter for death or disability shall be </a:t>
            </a:r>
            <a:r>
              <a:rPr lang="en-US" b="1" u="sng"/>
              <a:t>forfeited</a:t>
            </a:r>
            <a:r>
              <a:rPr lang="en-US"/>
              <a:t>.”</a:t>
            </a:r>
            <a:endParaRPr lang="en-US" dirty="0"/>
          </a:p>
        </p:txBody>
      </p:sp>
    </p:spTree>
    <p:extLst>
      <p:ext uri="{BB962C8B-B14F-4D97-AF65-F5344CB8AC3E}">
        <p14:creationId xmlns:p14="http://schemas.microsoft.com/office/powerpoint/2010/main" val="3505690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Where Are We?</a:t>
            </a: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86752" y="1417638"/>
            <a:ext cx="4485132" cy="4838129"/>
          </a:xfrm>
        </p:spPr>
      </p:pic>
      <p:pic>
        <p:nvPicPr>
          <p:cNvPr id="10" name="Picture 2" descr="U.S. public opinion on legalizing marijuana, 1969-20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6902" y="610814"/>
            <a:ext cx="2746058" cy="5952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77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Missouri Medical Marijuana</a:t>
            </a:r>
          </a:p>
        </p:txBody>
      </p:sp>
      <p:sp>
        <p:nvSpPr>
          <p:cNvPr id="3" name="Content Placeholder 2"/>
          <p:cNvSpPr>
            <a:spLocks noGrp="1"/>
          </p:cNvSpPr>
          <p:nvPr>
            <p:ph idx="1"/>
          </p:nvPr>
        </p:nvSpPr>
        <p:spPr/>
        <p:txBody>
          <a:bodyPr>
            <a:normAutofit lnSpcReduction="10000"/>
          </a:bodyPr>
          <a:lstStyle/>
          <a:p>
            <a:r>
              <a:rPr lang="en-US" sz="2800" dirty="0"/>
              <a:t>Missouri voters approved a constitutional amendment to permit medical marijuana.</a:t>
            </a:r>
          </a:p>
          <a:p>
            <a:pPr lvl="1"/>
            <a:r>
              <a:rPr lang="en-US" sz="2800" dirty="0"/>
              <a:t>66% in favor</a:t>
            </a:r>
          </a:p>
          <a:p>
            <a:pPr lvl="1"/>
            <a:r>
              <a:rPr lang="en-US" sz="2800" dirty="0"/>
              <a:t>34% opposed</a:t>
            </a:r>
          </a:p>
          <a:p>
            <a:r>
              <a:rPr lang="en-US" sz="3000" dirty="0"/>
              <a:t>Despite the common belief, this is not Missouri’s first foray into legalizing marijuana related products:</a:t>
            </a:r>
          </a:p>
          <a:p>
            <a:pPr lvl="1"/>
            <a:r>
              <a:rPr lang="en-US" sz="3000" dirty="0"/>
              <a:t>In 2014, Missouri legalized the use and production of CBD oil (a derivative product related to marijuana) for use in treating patients suffering from conditions such as epileptic seizures?  </a:t>
            </a:r>
          </a:p>
          <a:p>
            <a:endParaRPr lang="en-US" sz="3000" dirty="0"/>
          </a:p>
        </p:txBody>
      </p:sp>
      <p:pic>
        <p:nvPicPr>
          <p:cNvPr id="4" name="Picture 5"/>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45320" y="5791200"/>
            <a:ext cx="7493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0163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Missouri Medical Marijuana</a:t>
            </a:r>
          </a:p>
        </p:txBody>
      </p:sp>
      <p:sp>
        <p:nvSpPr>
          <p:cNvPr id="3" name="Content Placeholder 2"/>
          <p:cNvSpPr>
            <a:spLocks noGrp="1"/>
          </p:cNvSpPr>
          <p:nvPr>
            <p:ph idx="1"/>
          </p:nvPr>
        </p:nvSpPr>
        <p:spPr/>
        <p:txBody>
          <a:bodyPr>
            <a:normAutofit fontScale="92500" lnSpcReduction="10000"/>
          </a:bodyPr>
          <a:lstStyle/>
          <a:p>
            <a:r>
              <a:rPr lang="en-US" sz="2800" dirty="0"/>
              <a:t>Amendment 2 approved over two other initiatives:</a:t>
            </a:r>
          </a:p>
          <a:p>
            <a:pPr lvl="1"/>
            <a:r>
              <a:rPr lang="en-US" sz="2800" dirty="0"/>
              <a:t>4% tax on marijuana sales </a:t>
            </a:r>
          </a:p>
          <a:p>
            <a:pPr lvl="1"/>
            <a:r>
              <a:rPr lang="en-US" sz="2800" dirty="0"/>
              <a:t>Projected to generate $14 million to fund veterans’ healthcare</a:t>
            </a:r>
          </a:p>
          <a:p>
            <a:pPr lvl="1"/>
            <a:r>
              <a:rPr lang="en-US" sz="2800" dirty="0"/>
              <a:t>$6 million for local governments through taxation and fees</a:t>
            </a:r>
          </a:p>
          <a:p>
            <a:r>
              <a:rPr lang="en-US" sz="3000" dirty="0"/>
              <a:t>Patients can grow up to six (6) marijuana plants</a:t>
            </a:r>
          </a:p>
          <a:p>
            <a:r>
              <a:rPr lang="en-US" sz="3000" dirty="0"/>
              <a:t>Caretakers can grow up to eighteen (18) plants</a:t>
            </a:r>
          </a:p>
          <a:p>
            <a:r>
              <a:rPr lang="en-US" sz="3000" dirty="0"/>
              <a:t>Due to logistical issues (“red tape”), estimated to be one year before medicinal use of marijuana will begin.</a:t>
            </a:r>
          </a:p>
          <a:p>
            <a:pPr lvl="2"/>
            <a:r>
              <a:rPr lang="en-US" sz="2600" dirty="0"/>
              <a:t>Regulations need to be finalized by June 6, 2019</a:t>
            </a:r>
          </a:p>
          <a:p>
            <a:pPr lvl="2"/>
            <a:r>
              <a:rPr lang="en-US" sz="2600" dirty="0"/>
              <a:t>May be another 6 months after regulations are completed and medical marijuana cards are issued</a:t>
            </a:r>
          </a:p>
        </p:txBody>
      </p:sp>
      <p:pic>
        <p:nvPicPr>
          <p:cNvPr id="4" name="Picture 5"/>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45320" y="5791200"/>
            <a:ext cx="7493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2342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Missouri Medical Marijuana</a:t>
            </a:r>
          </a:p>
        </p:txBody>
      </p:sp>
      <p:sp>
        <p:nvSpPr>
          <p:cNvPr id="3" name="Content Placeholder 2"/>
          <p:cNvSpPr>
            <a:spLocks noGrp="1"/>
          </p:cNvSpPr>
          <p:nvPr>
            <p:ph idx="1"/>
          </p:nvPr>
        </p:nvSpPr>
        <p:spPr/>
        <p:txBody>
          <a:bodyPr>
            <a:normAutofit/>
          </a:bodyPr>
          <a:lstStyle/>
          <a:p>
            <a:r>
              <a:rPr lang="en-US" sz="3000" dirty="0"/>
              <a:t>33 states (plus Washington D.C.) now allow medical marijuana use  </a:t>
            </a:r>
          </a:p>
          <a:p>
            <a:pPr lvl="1"/>
            <a:r>
              <a:rPr lang="en-US" sz="2800" dirty="0"/>
              <a:t>Amongst those 33, 10 states allow recreational use</a:t>
            </a:r>
          </a:p>
          <a:p>
            <a:r>
              <a:rPr lang="en-US" sz="2800" dirty="0"/>
              <a:t>Employer concerns:</a:t>
            </a:r>
          </a:p>
          <a:p>
            <a:pPr lvl="1"/>
            <a:r>
              <a:rPr lang="en-US" sz="2800" dirty="0"/>
              <a:t>Workplace safety</a:t>
            </a:r>
          </a:p>
          <a:p>
            <a:pPr lvl="1"/>
            <a:r>
              <a:rPr lang="en-US" sz="2800" dirty="0"/>
              <a:t>Drug-testing</a:t>
            </a:r>
          </a:p>
          <a:p>
            <a:pPr lvl="1"/>
            <a:r>
              <a:rPr lang="en-US" sz="2800" dirty="0"/>
              <a:t>State and federal disability law</a:t>
            </a:r>
          </a:p>
          <a:p>
            <a:endParaRPr lang="en-US" sz="3000" dirty="0"/>
          </a:p>
          <a:p>
            <a:endParaRPr lang="en-US" sz="3000" dirty="0"/>
          </a:p>
        </p:txBody>
      </p:sp>
      <p:pic>
        <p:nvPicPr>
          <p:cNvPr id="4" name="Picture 5"/>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45320" y="5791200"/>
            <a:ext cx="7493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7647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Missouri employer to do?</a:t>
            </a:r>
          </a:p>
        </p:txBody>
      </p:sp>
      <p:sp>
        <p:nvSpPr>
          <p:cNvPr id="3" name="Content Placeholder 2"/>
          <p:cNvSpPr>
            <a:spLocks noGrp="1"/>
          </p:cNvSpPr>
          <p:nvPr>
            <p:ph idx="1"/>
          </p:nvPr>
        </p:nvSpPr>
        <p:spPr/>
        <p:txBody>
          <a:bodyPr/>
          <a:lstStyle/>
          <a:p>
            <a:r>
              <a:rPr lang="en-US" dirty="0"/>
              <a:t>Federal legal requirements</a:t>
            </a:r>
          </a:p>
          <a:p>
            <a:r>
              <a:rPr lang="en-US" dirty="0"/>
              <a:t>State legal requirements</a:t>
            </a:r>
          </a:p>
          <a:p>
            <a:r>
              <a:rPr lang="en-US" dirty="0"/>
              <a:t>Drug-testing and policy concerns</a:t>
            </a:r>
          </a:p>
        </p:txBody>
      </p:sp>
    </p:spTree>
    <p:extLst>
      <p:ext uri="{BB962C8B-B14F-4D97-AF65-F5344CB8AC3E}">
        <p14:creationId xmlns:p14="http://schemas.microsoft.com/office/powerpoint/2010/main" val="2016488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Enforcement…or not.</a:t>
            </a:r>
          </a:p>
        </p:txBody>
      </p:sp>
      <p:sp>
        <p:nvSpPr>
          <p:cNvPr id="3" name="Content Placeholder 2"/>
          <p:cNvSpPr>
            <a:spLocks noGrp="1"/>
          </p:cNvSpPr>
          <p:nvPr>
            <p:ph idx="1"/>
          </p:nvPr>
        </p:nvSpPr>
        <p:spPr>
          <a:xfrm>
            <a:off x="1676400" y="1600200"/>
            <a:ext cx="8305800" cy="5029200"/>
          </a:xfrm>
        </p:spPr>
        <p:txBody>
          <a:bodyPr>
            <a:normAutofit fontScale="62500" lnSpcReduction="20000"/>
          </a:bodyPr>
          <a:lstStyle/>
          <a:p>
            <a:pPr marL="0" indent="0" algn="ctr">
              <a:buNone/>
            </a:pPr>
            <a:r>
              <a:rPr lang="en-US" b="1" dirty="0">
                <a:solidFill>
                  <a:srgbClr val="171E24"/>
                </a:solidFill>
                <a:latin typeface="Georgia"/>
              </a:rPr>
              <a:t>Department of Justice</a:t>
            </a:r>
          </a:p>
          <a:p>
            <a:pPr marL="0" indent="0" algn="ctr">
              <a:buNone/>
            </a:pPr>
            <a:r>
              <a:rPr lang="en-US" dirty="0">
                <a:solidFill>
                  <a:srgbClr val="171E24"/>
                </a:solidFill>
                <a:latin typeface="Georgia"/>
              </a:rPr>
              <a:t>Office of Public Affairs</a:t>
            </a:r>
          </a:p>
          <a:p>
            <a:pPr marL="0" indent="0">
              <a:buNone/>
            </a:pPr>
            <a:r>
              <a:rPr lang="en-US" dirty="0">
                <a:solidFill>
                  <a:srgbClr val="171E24"/>
                </a:solidFill>
                <a:latin typeface="Georgia"/>
              </a:rPr>
              <a:t>FOR IMMEDIATE RELEASE</a:t>
            </a:r>
          </a:p>
          <a:p>
            <a:pPr marL="0" indent="0">
              <a:buNone/>
            </a:pPr>
            <a:r>
              <a:rPr lang="en-US" dirty="0">
                <a:solidFill>
                  <a:srgbClr val="171E24"/>
                </a:solidFill>
                <a:latin typeface="Georgia"/>
              </a:rPr>
              <a:t>Thursday, January 4, 2018</a:t>
            </a:r>
          </a:p>
          <a:p>
            <a:pPr marL="0" indent="0">
              <a:buNone/>
            </a:pPr>
            <a:endParaRPr lang="en-US" dirty="0">
              <a:solidFill>
                <a:srgbClr val="171E24"/>
              </a:solidFill>
              <a:latin typeface="Georgia"/>
            </a:endParaRPr>
          </a:p>
          <a:p>
            <a:pPr marL="0" indent="0" algn="ctr">
              <a:buNone/>
            </a:pPr>
            <a:r>
              <a:rPr lang="en-US" b="1" dirty="0">
                <a:solidFill>
                  <a:srgbClr val="000000"/>
                </a:solidFill>
                <a:latin typeface="Helvetica"/>
              </a:rPr>
              <a:t>Justice Department Issues Memo on Marijuana Enforcement</a:t>
            </a:r>
          </a:p>
          <a:p>
            <a:pPr marL="0" indent="0" algn="ctr">
              <a:buNone/>
            </a:pPr>
            <a:endParaRPr lang="en-US" b="1" dirty="0">
              <a:solidFill>
                <a:srgbClr val="000000"/>
              </a:solidFill>
              <a:latin typeface="Helvetica"/>
            </a:endParaRPr>
          </a:p>
          <a:p>
            <a:pPr marL="0" indent="0" algn="just">
              <a:spcBef>
                <a:spcPts val="0"/>
              </a:spcBef>
              <a:spcAft>
                <a:spcPts val="750"/>
              </a:spcAft>
              <a:buNone/>
            </a:pPr>
            <a:r>
              <a:rPr lang="en-US" dirty="0">
                <a:solidFill>
                  <a:srgbClr val="171E24"/>
                </a:solidFill>
                <a:latin typeface="Georgia"/>
              </a:rPr>
              <a:t>	The Department of Justice today issued a memo on federal marijuana enforcement policy announcing a return to the rule of law and the rescission of previous guidance documents. Since the passage of the Controlled Substances Act (CSA) in 1970, Congress has generally prohibited the cultivation, distribution, and possession of marijuana.</a:t>
            </a:r>
          </a:p>
          <a:p>
            <a:pPr marL="0" algn="just">
              <a:spcBef>
                <a:spcPts val="0"/>
              </a:spcBef>
              <a:spcAft>
                <a:spcPts val="750"/>
              </a:spcAft>
            </a:pPr>
            <a:endParaRPr lang="en-US" dirty="0">
              <a:solidFill>
                <a:srgbClr val="171E24"/>
              </a:solidFill>
              <a:latin typeface="Georgia"/>
            </a:endParaRPr>
          </a:p>
          <a:p>
            <a:pPr marL="0" indent="0" algn="just">
              <a:spcBef>
                <a:spcPts val="0"/>
              </a:spcBef>
              <a:spcAft>
                <a:spcPts val="750"/>
              </a:spcAft>
              <a:buNone/>
            </a:pPr>
            <a:r>
              <a:rPr lang="en-US" dirty="0">
                <a:solidFill>
                  <a:srgbClr val="171E24"/>
                </a:solidFill>
                <a:latin typeface="Georgia"/>
              </a:rPr>
              <a:t>	In the memorandum, Attorney General Jeff Sessions directs all U.S. Attorneys to enforce the laws enacted by Congress and to follow well-established principles when pursuing prosecutions related to marijuana activities. This return to the rule of law is also a return of trust and local control to federal prosecutors who know where and how to deploy Justice Department resources most effectively to reduce violent crime, stem the tide of the drug crisis, and dismantle criminal gangs.</a:t>
            </a:r>
          </a:p>
          <a:p>
            <a:pPr marL="0" indent="0" algn="just">
              <a:spcBef>
                <a:spcPts val="0"/>
              </a:spcBef>
              <a:spcAft>
                <a:spcPts val="750"/>
              </a:spcAft>
              <a:buNone/>
            </a:pPr>
            <a:endParaRPr lang="en-US" dirty="0">
              <a:solidFill>
                <a:srgbClr val="171E24"/>
              </a:solidFill>
              <a:latin typeface="Georgia"/>
            </a:endParaRPr>
          </a:p>
          <a:p>
            <a:pPr marL="0" indent="0" algn="just">
              <a:spcBef>
                <a:spcPts val="0"/>
              </a:spcBef>
              <a:spcAft>
                <a:spcPts val="750"/>
              </a:spcAft>
              <a:buNone/>
            </a:pPr>
            <a:r>
              <a:rPr lang="en-US" dirty="0">
                <a:solidFill>
                  <a:srgbClr val="171E24"/>
                </a:solidFill>
                <a:latin typeface="Georgia"/>
              </a:rPr>
              <a:t>	"It is the mission of the Department of Justice to enforce the laws of the United States, and the previous issuance of guidance undermines the rule of law and the ability of our local, state, tribal, and federal law enforcement partners to carry out this mission," said Attorney General Jeff Sessions. "Therefore, today's memo on federal marijuana enforcement simply directs all U.S. Attorneys to use previously established prosecutorial principles that provide them all the necessary tools to disrupt criminal organizations, tackle the growing drug crisis, and thwart violent crime across our country."</a:t>
            </a:r>
            <a:endParaRPr lang="en-US" b="0" i="0" dirty="0">
              <a:solidFill>
                <a:srgbClr val="171E24"/>
              </a:solidFill>
              <a:effectLst/>
              <a:latin typeface="Georgia"/>
            </a:endParaRPr>
          </a:p>
        </p:txBody>
      </p:sp>
    </p:spTree>
    <p:extLst>
      <p:ext uri="{BB962C8B-B14F-4D97-AF65-F5344CB8AC3E}">
        <p14:creationId xmlns:p14="http://schemas.microsoft.com/office/powerpoint/2010/main" val="3030886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nodeType="clickEffect">
                                  <p:stCondLst>
                                    <p:cond delay="0"/>
                                  </p:stCondLst>
                                  <p:childTnLst>
                                    <p:animClr clrSpc="hsl" dir="cw">
                                      <p:cBhvr override="childStyle">
                                        <p:cTn id="6" dur="5500" fill="hold"/>
                                        <p:tgtEl>
                                          <p:spTgt spid="3">
                                            <p:txEl>
                                              <p:pRg st="9" end="9"/>
                                            </p:txEl>
                                          </p:spTgt>
                                        </p:tgtEl>
                                        <p:attrNameLst>
                                          <p:attrName>style.color</p:attrName>
                                        </p:attrNameLst>
                                      </p:cBhvr>
                                      <p:by>
                                        <p:hsl h="0" s="-12549" l="-25098"/>
                                      </p:by>
                                    </p:animClr>
                                    <p:animClr clrSpc="hsl" dir="cw">
                                      <p:cBhvr>
                                        <p:cTn id="7" dur="5500" fill="hold"/>
                                        <p:tgtEl>
                                          <p:spTgt spid="3">
                                            <p:txEl>
                                              <p:pRg st="9" end="9"/>
                                            </p:txEl>
                                          </p:spTgt>
                                        </p:tgtEl>
                                        <p:attrNameLst>
                                          <p:attrName>fillcolor</p:attrName>
                                        </p:attrNameLst>
                                      </p:cBhvr>
                                      <p:by>
                                        <p:hsl h="0" s="-12549" l="-25098"/>
                                      </p:by>
                                    </p:animClr>
                                    <p:animClr clrSpc="hsl" dir="cw">
                                      <p:cBhvr>
                                        <p:cTn id="8" dur="5500" fill="hold"/>
                                        <p:tgtEl>
                                          <p:spTgt spid="3">
                                            <p:txEl>
                                              <p:pRg st="9" end="9"/>
                                            </p:txEl>
                                          </p:spTgt>
                                        </p:tgtEl>
                                        <p:attrNameLst>
                                          <p:attrName>stroke.color</p:attrName>
                                        </p:attrNameLst>
                                      </p:cBhvr>
                                      <p:by>
                                        <p:hsl h="0" s="-12549" l="-25098"/>
                                      </p:by>
                                    </p:animClr>
                                    <p:set>
                                      <p:cBhvr>
                                        <p:cTn id="9" dur="5500" fill="hold"/>
                                        <p:tgtEl>
                                          <p:spTgt spid="3">
                                            <p:txEl>
                                              <p:pRg st="9" end="9"/>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Enforcement…or not.</a:t>
            </a:r>
          </a:p>
        </p:txBody>
      </p:sp>
      <p:sp>
        <p:nvSpPr>
          <p:cNvPr id="4" name="Content Placeholder 3"/>
          <p:cNvSpPr>
            <a:spLocks noGrp="1"/>
          </p:cNvSpPr>
          <p:nvPr>
            <p:ph idx="1"/>
          </p:nvPr>
        </p:nvSpPr>
        <p:spPr/>
        <p:txBody>
          <a:bodyPr/>
          <a:lstStyle/>
          <a:p>
            <a:r>
              <a:rPr lang="en-US" dirty="0"/>
              <a:t>One of the larger, indirect hurdles for the marijuana industry is the lack of access to financial institutions.  Section 280E of the U.S. Tax Code states:</a:t>
            </a:r>
          </a:p>
          <a:p>
            <a:pPr lvl="1" algn="just"/>
            <a:r>
              <a:rPr lang="en-US" i="1" dirty="0"/>
              <a:t>No deduction or credit shall be allowed for any amount paid or incurred during the taxable year in carrying on any trade or business if such trade or business (or the activities which comprise such trade or business) consists of trafficking in controlled substances (within the meaning of schedule I and II of the Controlled Substances Act) which is prohibited by Federal law or the law of any State in which such trade or business is conducted.</a:t>
            </a:r>
          </a:p>
          <a:p>
            <a:pPr algn="just"/>
            <a:r>
              <a:rPr lang="en-US" dirty="0"/>
              <a:t>Just last week, Sen. Cory Gardner (R-Colo.) reintroduced the </a:t>
            </a:r>
            <a:r>
              <a:rPr lang="en-US" u="sng" dirty="0"/>
              <a:t>States Act</a:t>
            </a:r>
            <a:r>
              <a:rPr lang="en-US" dirty="0"/>
              <a:t>, which would have allowed states greater leeway in regulating marijuana related transactions and pave the way for the use of banks and financial institutions in the marijuana industry.</a:t>
            </a:r>
          </a:p>
          <a:p>
            <a:pPr algn="just"/>
            <a:r>
              <a:rPr lang="en-US" dirty="0"/>
              <a:t>Proposed as an amendment to the </a:t>
            </a:r>
            <a:r>
              <a:rPr lang="en-US" u="sng" dirty="0"/>
              <a:t>First Step Act </a:t>
            </a:r>
            <a:r>
              <a:rPr lang="en-US" dirty="0"/>
              <a:t>(the criminal justice reform bill), it was rejected by Senate Majority Leader Mitch McConnell (R-Ky.)</a:t>
            </a:r>
          </a:p>
        </p:txBody>
      </p:sp>
    </p:spTree>
    <p:extLst>
      <p:ext uri="{BB962C8B-B14F-4D97-AF65-F5344CB8AC3E}">
        <p14:creationId xmlns:p14="http://schemas.microsoft.com/office/powerpoint/2010/main" val="3411228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Federal Enforcement…or not.</a:t>
            </a:r>
          </a:p>
        </p:txBody>
      </p:sp>
      <p:sp>
        <p:nvSpPr>
          <p:cNvPr id="4" name="Content Placeholder 3"/>
          <p:cNvSpPr>
            <a:spLocks noGrp="1"/>
          </p:cNvSpPr>
          <p:nvPr>
            <p:ph idx="1"/>
          </p:nvPr>
        </p:nvSpPr>
        <p:spPr/>
        <p:txBody>
          <a:bodyPr>
            <a:normAutofit lnSpcReduction="10000"/>
          </a:bodyPr>
          <a:lstStyle/>
          <a:p>
            <a:pPr algn="just"/>
            <a:r>
              <a:rPr lang="en-US" i="1" dirty="0"/>
              <a:t>But things are never as simple as they seem…</a:t>
            </a:r>
          </a:p>
          <a:p>
            <a:pPr algn="just"/>
            <a:r>
              <a:rPr lang="en-US" dirty="0"/>
              <a:t>While the States Act was rejected last week, the week prior (December 12, 2018), Congress passed the 2018 </a:t>
            </a:r>
            <a:r>
              <a:rPr lang="en-US" u="sng" dirty="0"/>
              <a:t>Farm Bill</a:t>
            </a:r>
          </a:p>
          <a:p>
            <a:pPr algn="just"/>
            <a:r>
              <a:rPr lang="en-US" dirty="0"/>
              <a:t>The </a:t>
            </a:r>
            <a:r>
              <a:rPr lang="en-US" u="sng" dirty="0"/>
              <a:t>Farm Bill </a:t>
            </a:r>
            <a:r>
              <a:rPr lang="en-US" dirty="0"/>
              <a:t>fully legalized products made from hemp and </a:t>
            </a:r>
            <a:r>
              <a:rPr lang="en-US" dirty="0" err="1"/>
              <a:t>cannabidiol</a:t>
            </a:r>
            <a:r>
              <a:rPr lang="en-US" dirty="0"/>
              <a:t> (CBD) from the hemp plant.  </a:t>
            </a:r>
          </a:p>
          <a:p>
            <a:pPr lvl="1" algn="just"/>
            <a:r>
              <a:rPr lang="en-US" dirty="0"/>
              <a:t>CBD products do not contain the chemical components that can be used to get users high</a:t>
            </a:r>
          </a:p>
          <a:p>
            <a:pPr algn="just"/>
            <a:r>
              <a:rPr lang="en-US" dirty="0"/>
              <a:t>Importantly, the 2018 </a:t>
            </a:r>
            <a:r>
              <a:rPr lang="en-US" u="sng" dirty="0"/>
              <a:t>Farm Bill </a:t>
            </a:r>
            <a:r>
              <a:rPr lang="en-US" dirty="0"/>
              <a:t>allows farmers access to crop insurance for hemp crops, which should significantly increase production</a:t>
            </a:r>
          </a:p>
          <a:p>
            <a:pPr algn="just"/>
            <a:r>
              <a:rPr lang="en-US" dirty="0"/>
              <a:t>The 2018 </a:t>
            </a:r>
            <a:r>
              <a:rPr lang="en-US" u="sng" dirty="0"/>
              <a:t>Farm Bill </a:t>
            </a:r>
            <a:r>
              <a:rPr lang="en-US" dirty="0"/>
              <a:t>permanently legalized many of the hemp products permitted under a “pilot program” in the 2014 </a:t>
            </a:r>
            <a:r>
              <a:rPr lang="en-US" u="sng" dirty="0"/>
              <a:t>Farm Bill </a:t>
            </a:r>
            <a:r>
              <a:rPr lang="en-US" dirty="0"/>
              <a:t>signed into law by President Obama</a:t>
            </a:r>
          </a:p>
          <a:p>
            <a:pPr algn="just"/>
            <a:r>
              <a:rPr lang="en-US" dirty="0"/>
              <a:t>On December 20, 2018 President Trump signed the 2018 </a:t>
            </a:r>
            <a:r>
              <a:rPr lang="en-US" u="sng" dirty="0"/>
              <a:t>Farm Bill </a:t>
            </a:r>
            <a:r>
              <a:rPr lang="en-US" dirty="0"/>
              <a:t>into law</a:t>
            </a:r>
          </a:p>
          <a:p>
            <a:pPr algn="just"/>
            <a:r>
              <a:rPr lang="en-US" dirty="0"/>
              <a:t>Hemp is used in a variety of products such as paper, clothing, medical industry </a:t>
            </a:r>
          </a:p>
          <a:p>
            <a:pPr lvl="1" algn="just"/>
            <a:r>
              <a:rPr lang="en-US" dirty="0"/>
              <a:t>$14,000 per acre to grow hemp that yielded about $115,000 profit</a:t>
            </a:r>
          </a:p>
        </p:txBody>
      </p:sp>
    </p:spTree>
    <p:extLst>
      <p:ext uri="{BB962C8B-B14F-4D97-AF65-F5344CB8AC3E}">
        <p14:creationId xmlns:p14="http://schemas.microsoft.com/office/powerpoint/2010/main" val="202813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1312</Words>
  <Application>Microsoft Office PowerPoint</Application>
  <PresentationFormat>Widescreen</PresentationFormat>
  <Paragraphs>111</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Cambria</vt:lpstr>
      <vt:lpstr>Georgia</vt:lpstr>
      <vt:lpstr>Helvetica</vt:lpstr>
      <vt:lpstr>Adjacency</vt:lpstr>
      <vt:lpstr>Missouri Medical Marijuana Update: Are Your Policies Up in Smoke?</vt:lpstr>
      <vt:lpstr>Where Are We?</vt:lpstr>
      <vt:lpstr>Missouri Medical Marijuana</vt:lpstr>
      <vt:lpstr>Missouri Medical Marijuana</vt:lpstr>
      <vt:lpstr>Missouri Medical Marijuana</vt:lpstr>
      <vt:lpstr>What is a Missouri employer to do?</vt:lpstr>
      <vt:lpstr>Federal Enforcement…or not.</vt:lpstr>
      <vt:lpstr>Federal Enforcement…or not.</vt:lpstr>
      <vt:lpstr>Federal Enforcement…or not.</vt:lpstr>
      <vt:lpstr>Drug Free Workplace Act</vt:lpstr>
      <vt:lpstr>Americans with Disabilities Act</vt:lpstr>
      <vt:lpstr>Missouri’s Medical Marijuana Law</vt:lpstr>
      <vt:lpstr>Reconsidering the Pre-Employment Drug Test</vt:lpstr>
      <vt:lpstr>Reconsidering the Pre-Employment Drug Test</vt:lpstr>
      <vt:lpstr>Post-Employment Drug Screens</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subject/>
  <dc:creator/>
  <cp:keywords/>
  <dc:description/>
  <cp:lastModifiedBy>Darlene Martin</cp:lastModifiedBy>
  <cp:revision>1</cp:revision>
  <dcterms:created xsi:type="dcterms:W3CDTF">2019-04-29T22:10:58Z</dcterms:created>
  <dcterms:modified xsi:type="dcterms:W3CDTF">2019-04-30T20:11:06Z</dcterms:modified>
  <cp:category/>
  <cp:contentStatus/>
  <cp:version>0</cp:version>
</cp:coreProperties>
</file>